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5"/>
  </p:notesMasterIdLst>
  <p:sldIdLst>
    <p:sldId id="472" r:id="rId2"/>
    <p:sldId id="600" r:id="rId3"/>
    <p:sldId id="566" r:id="rId4"/>
    <p:sldId id="579" r:id="rId5"/>
    <p:sldId id="547" r:id="rId6"/>
    <p:sldId id="550" r:id="rId7"/>
    <p:sldId id="593" r:id="rId8"/>
    <p:sldId id="592" r:id="rId9"/>
    <p:sldId id="571" r:id="rId10"/>
    <p:sldId id="567" r:id="rId11"/>
    <p:sldId id="552" r:id="rId12"/>
    <p:sldId id="476" r:id="rId13"/>
    <p:sldId id="477" r:id="rId14"/>
    <p:sldId id="494" r:id="rId15"/>
    <p:sldId id="479" r:id="rId16"/>
    <p:sldId id="492" r:id="rId17"/>
    <p:sldId id="534" r:id="rId18"/>
    <p:sldId id="535" r:id="rId19"/>
    <p:sldId id="536" r:id="rId20"/>
    <p:sldId id="582" r:id="rId21"/>
    <p:sldId id="539" r:id="rId22"/>
    <p:sldId id="540" r:id="rId23"/>
    <p:sldId id="537" r:id="rId24"/>
    <p:sldId id="548" r:id="rId25"/>
    <p:sldId id="584" r:id="rId26"/>
    <p:sldId id="541" r:id="rId27"/>
    <p:sldId id="542" r:id="rId28"/>
    <p:sldId id="586" r:id="rId29"/>
    <p:sldId id="543" r:id="rId30"/>
    <p:sldId id="585" r:id="rId31"/>
    <p:sldId id="575" r:id="rId32"/>
    <p:sldId id="589" r:id="rId33"/>
    <p:sldId id="587" r:id="rId34"/>
    <p:sldId id="588" r:id="rId35"/>
    <p:sldId id="574" r:id="rId36"/>
    <p:sldId id="576" r:id="rId37"/>
    <p:sldId id="590" r:id="rId38"/>
    <p:sldId id="544" r:id="rId39"/>
    <p:sldId id="591" r:id="rId40"/>
    <p:sldId id="561" r:id="rId41"/>
    <p:sldId id="556" r:id="rId42"/>
    <p:sldId id="555" r:id="rId43"/>
    <p:sldId id="560" r:id="rId44"/>
    <p:sldId id="558" r:id="rId45"/>
    <p:sldId id="557" r:id="rId46"/>
    <p:sldId id="559" r:id="rId47"/>
    <p:sldId id="596" r:id="rId48"/>
    <p:sldId id="581" r:id="rId49"/>
    <p:sldId id="597" r:id="rId50"/>
    <p:sldId id="598" r:id="rId51"/>
    <p:sldId id="565" r:id="rId52"/>
    <p:sldId id="599" r:id="rId53"/>
    <p:sldId id="594" r:id="rId54"/>
  </p:sldIdLst>
  <p:sldSz cx="16256000" cy="9144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8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1pPr>
    <a:lvl2pPr marL="457200" algn="ctr" rtl="0" fontAlgn="base">
      <a:spcBef>
        <a:spcPct val="0"/>
      </a:spcBef>
      <a:spcAft>
        <a:spcPct val="0"/>
      </a:spcAft>
      <a:defRPr sz="38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2pPr>
    <a:lvl3pPr marL="914400" algn="ctr" rtl="0" fontAlgn="base">
      <a:spcBef>
        <a:spcPct val="0"/>
      </a:spcBef>
      <a:spcAft>
        <a:spcPct val="0"/>
      </a:spcAft>
      <a:defRPr sz="38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3pPr>
    <a:lvl4pPr marL="1371600" algn="ctr" rtl="0" fontAlgn="base">
      <a:spcBef>
        <a:spcPct val="0"/>
      </a:spcBef>
      <a:spcAft>
        <a:spcPct val="0"/>
      </a:spcAft>
      <a:defRPr sz="38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4pPr>
    <a:lvl5pPr marL="1828800" algn="ctr" rtl="0" fontAlgn="base">
      <a:spcBef>
        <a:spcPct val="0"/>
      </a:spcBef>
      <a:spcAft>
        <a:spcPct val="0"/>
      </a:spcAft>
      <a:defRPr sz="38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5pPr>
    <a:lvl6pPr marL="2286000" algn="l" defTabSz="914400" rtl="0" eaLnBrk="1" latinLnBrk="0" hangingPunct="1">
      <a:defRPr sz="38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6pPr>
    <a:lvl7pPr marL="2743200" algn="l" defTabSz="914400" rtl="0" eaLnBrk="1" latinLnBrk="0" hangingPunct="1">
      <a:defRPr sz="38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7pPr>
    <a:lvl8pPr marL="3200400" algn="l" defTabSz="914400" rtl="0" eaLnBrk="1" latinLnBrk="0" hangingPunct="1">
      <a:defRPr sz="38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8pPr>
    <a:lvl9pPr marL="3657600" algn="l" defTabSz="914400" rtl="0" eaLnBrk="1" latinLnBrk="0" hangingPunct="1">
      <a:defRPr sz="3800" kern="1200">
        <a:solidFill>
          <a:srgbClr val="FFFFFF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9pPr>
  </p:defaultTextStyle>
  <p:extLst>
    <p:ext uri="{521415D9-36F7-43E2-AB2F-B90AF26B5E84}">
      <p14:sectionLst xmlns:p14="http://schemas.microsoft.com/office/powerpoint/2010/main">
        <p14:section name="Intoduction to the company" id="{5391C47C-8C8D-4B57-AF19-5AC8AE754F3E}">
          <p14:sldIdLst>
            <p14:sldId id="472"/>
            <p14:sldId id="600"/>
            <p14:sldId id="566"/>
            <p14:sldId id="579"/>
            <p14:sldId id="547"/>
            <p14:sldId id="550"/>
            <p14:sldId id="593"/>
            <p14:sldId id="592"/>
            <p14:sldId id="571"/>
          </p14:sldIdLst>
        </p14:section>
        <p14:section name="The structure of an existing codebase" id="{A871D352-BD5B-4C52-89D5-8BC750576FA1}">
          <p14:sldIdLst>
            <p14:sldId id="567"/>
            <p14:sldId id="552"/>
            <p14:sldId id="476"/>
            <p14:sldId id="477"/>
            <p14:sldId id="494"/>
            <p14:sldId id="479"/>
            <p14:sldId id="492"/>
            <p14:sldId id="534"/>
            <p14:sldId id="535"/>
            <p14:sldId id="536"/>
          </p14:sldIdLst>
        </p14:section>
        <p14:section name="What is well-structured containment" id="{72D8874E-DC28-4D85-BCCD-54BE5B6F4345}">
          <p14:sldIdLst>
            <p14:sldId id="582"/>
            <p14:sldId id="539"/>
            <p14:sldId id="540"/>
            <p14:sldId id="537"/>
            <p14:sldId id="548"/>
            <p14:sldId id="584"/>
            <p14:sldId id="541"/>
            <p14:sldId id="542"/>
          </p14:sldIdLst>
        </p14:section>
        <p14:section name="How to get well-structured containment" id="{1A923A3F-7D3B-40BA-9FB4-7A4CD62158FC}">
          <p14:sldIdLst>
            <p14:sldId id="586"/>
            <p14:sldId id="543"/>
            <p14:sldId id="585"/>
            <p14:sldId id="575"/>
            <p14:sldId id="589"/>
            <p14:sldId id="587"/>
            <p14:sldId id="588"/>
            <p14:sldId id="574"/>
            <p14:sldId id="576"/>
          </p14:sldIdLst>
        </p14:section>
        <p14:section name="Levelization" id="{0EB99809-3E8A-4A43-8AA4-F458D778E1C6}">
          <p14:sldIdLst>
            <p14:sldId id="590"/>
            <p14:sldId id="544"/>
            <p14:sldId id="591"/>
            <p14:sldId id="561"/>
            <p14:sldId id="556"/>
            <p14:sldId id="555"/>
            <p14:sldId id="560"/>
            <p14:sldId id="558"/>
            <p14:sldId id="557"/>
            <p14:sldId id="559"/>
          </p14:sldIdLst>
        </p14:section>
        <p14:section name="Making it real" id="{382149ED-0F4C-4A51-866F-631951D5DE08}">
          <p14:sldIdLst>
            <p14:sldId id="596"/>
            <p14:sldId id="581"/>
            <p14:sldId id="597"/>
            <p14:sldId id="598"/>
            <p14:sldId id="565"/>
            <p14:sldId id="599"/>
            <p14:sldId id="59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89510" autoAdjust="0"/>
  </p:normalViewPr>
  <p:slideViewPr>
    <p:cSldViewPr>
      <p:cViewPr varScale="1">
        <p:scale>
          <a:sx n="85" d="100"/>
          <a:sy n="85" d="100"/>
        </p:scale>
        <p:origin x="-96" y="-47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556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49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82505AD-5BF7-474E-9882-C05029D3B7CE}" type="datetimeFigureOut">
              <a:rPr lang="en-IE"/>
              <a:pPr>
                <a:defRPr/>
              </a:pPr>
              <a:t>29/03/2014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E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IE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EB13DE5-D11F-45A2-82A1-91B1BEBA4233}" type="slidenum">
              <a:rPr lang="en-IE"/>
              <a:pPr>
                <a:defRPr/>
              </a:pPr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576408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D5CB9-B201-41A1-B222-2EBEA169022A}" type="slidenum">
              <a:rPr lang="en-IE"/>
              <a:pPr>
                <a:defRPr/>
              </a:pPr>
              <a:t>1</a:t>
            </a:fld>
            <a:endParaRPr lang="en-I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B13DE5-D11F-45A2-82A1-91B1BEBA4233}" type="slidenum">
              <a:rPr lang="en-IE" smtClean="0"/>
              <a:pPr>
                <a:defRPr/>
              </a:pPr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52960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B13DE5-D11F-45A2-82A1-91B1BEBA4233}" type="slidenum">
              <a:rPr lang="en-IE" smtClean="0"/>
              <a:pPr>
                <a:defRPr/>
              </a:pPr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2859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B13DE5-D11F-45A2-82A1-91B1BEBA4233}" type="slidenum">
              <a:rPr lang="en-IE" smtClean="0"/>
              <a:pPr>
                <a:defRPr/>
              </a:pPr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4391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B13DE5-D11F-45A2-82A1-91B1BEBA4233}" type="slidenum">
              <a:rPr lang="en-IE" smtClean="0"/>
              <a:pPr>
                <a:defRPr/>
              </a:pPr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42027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D5CB9-B201-41A1-B222-2EBEA169022A}" type="slidenum">
              <a:rPr lang="en-IE"/>
              <a:pPr>
                <a:defRPr/>
              </a:pPr>
              <a:t>20</a:t>
            </a:fld>
            <a:endParaRPr lang="en-I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B13DE5-D11F-45A2-82A1-91B1BEBA4233}" type="slidenum">
              <a:rPr lang="en-IE" smtClean="0"/>
              <a:pPr>
                <a:defRPr/>
              </a:pPr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0124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D5CB9-B201-41A1-B222-2EBEA169022A}" type="slidenum">
              <a:rPr lang="en-IE"/>
              <a:pPr>
                <a:defRPr/>
              </a:pPr>
              <a:t>28</a:t>
            </a:fld>
            <a:endParaRPr lang="en-I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B13DE5-D11F-45A2-82A1-91B1BEBA4233}" type="slidenum">
              <a:rPr lang="en-IE" smtClean="0"/>
              <a:pPr>
                <a:defRPr/>
              </a:pPr>
              <a:t>30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0124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B13DE5-D11F-45A2-82A1-91B1BEBA4233}" type="slidenum">
              <a:rPr lang="en-IE" smtClean="0"/>
              <a:pPr>
                <a:defRPr/>
              </a:pPr>
              <a:t>31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0124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B13DE5-D11F-45A2-82A1-91B1BEBA4233}" type="slidenum">
              <a:rPr lang="en-IE" smtClean="0"/>
              <a:pPr>
                <a:defRPr/>
              </a:pPr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0124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D5CB9-B201-41A1-B222-2EBEA169022A}" type="slidenum">
              <a:rPr lang="en-IE"/>
              <a:pPr>
                <a:defRPr/>
              </a:pPr>
              <a:t>3</a:t>
            </a:fld>
            <a:endParaRPr lang="en-I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structured codebase is a great milestone</a:t>
            </a:r>
          </a:p>
          <a:p>
            <a:r>
              <a:rPr lang="en-US" baseline="0" dirty="0" smtClean="0"/>
              <a:t>Much easier to work with</a:t>
            </a:r>
          </a:p>
          <a:p>
            <a:r>
              <a:rPr lang="en-US" baseline="0" dirty="0" smtClean="0"/>
              <a:t>Measurable</a:t>
            </a:r>
            <a:r>
              <a:rPr lang="en-US" baseline="0" dirty="0"/>
              <a:t> </a:t>
            </a:r>
            <a:r>
              <a:rPr lang="en-US" baseline="0" dirty="0" smtClean="0"/>
              <a:t>– keep it structured</a:t>
            </a:r>
          </a:p>
          <a:p>
            <a:r>
              <a:rPr lang="en-US" baseline="0" dirty="0" smtClean="0"/>
              <a:t>Easy to strengthen modularity, define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B13DE5-D11F-45A2-82A1-91B1BEBA4233}" type="slidenum">
              <a:rPr lang="en-IE" smtClean="0"/>
              <a:pPr>
                <a:defRPr/>
              </a:pPr>
              <a:t>33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0124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B13DE5-D11F-45A2-82A1-91B1BEBA4233}" type="slidenum">
              <a:rPr lang="en-IE" smtClean="0"/>
              <a:pPr>
                <a:defRPr/>
              </a:pPr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0124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D5CB9-B201-41A1-B222-2EBEA169022A}" type="slidenum">
              <a:rPr lang="en-IE"/>
              <a:pPr>
                <a:defRPr/>
              </a:pPr>
              <a:t>37</a:t>
            </a:fld>
            <a:endParaRPr lang="en-I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D5CB9-B201-41A1-B222-2EBEA169022A}" type="slidenum">
              <a:rPr lang="en-IE"/>
              <a:pPr>
                <a:defRPr/>
              </a:pPr>
              <a:t>47</a:t>
            </a:fld>
            <a:endParaRPr lang="en-I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B13DE5-D11F-45A2-82A1-91B1BEBA4233}" type="slidenum">
              <a:rPr lang="en-IE" smtClean="0"/>
              <a:pPr>
                <a:defRPr/>
              </a:pPr>
              <a:t>49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0281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B13DE5-D11F-45A2-82A1-91B1BEBA4233}" type="slidenum">
              <a:rPr lang="en-IE" smtClean="0"/>
              <a:pPr>
                <a:defRPr/>
              </a:pPr>
              <a:t>50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68400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B13DE5-D11F-45A2-82A1-91B1BEBA4233}" type="slidenum">
              <a:rPr lang="en-IE" smtClean="0"/>
              <a:pPr>
                <a:defRPr/>
              </a:pPr>
              <a:t>52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6407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B13DE5-D11F-45A2-82A1-91B1BEBA4233}" type="slidenum">
              <a:rPr lang="en-IE" smtClean="0"/>
              <a:pPr>
                <a:defRPr/>
              </a:pPr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656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4 monthly meetings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B13DE5-D11F-45A2-82A1-91B1BEBA4233}" type="slidenum">
              <a:rPr lang="en-IE" smtClean="0"/>
              <a:pPr>
                <a:defRPr/>
              </a:pPr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2206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D5CB9-B201-41A1-B222-2EBEA169022A}" type="slidenum">
              <a:rPr lang="en-IE"/>
              <a:pPr>
                <a:defRPr/>
              </a:pPr>
              <a:t>10</a:t>
            </a:fld>
            <a:endParaRPr lang="en-I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B13DE5-D11F-45A2-82A1-91B1BEBA4233}" type="slidenum">
              <a:rPr lang="en-IE" smtClean="0"/>
              <a:pPr>
                <a:defRPr/>
              </a:pPr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4383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B13DE5-D11F-45A2-82A1-91B1BEBA4233}" type="slidenum">
              <a:rPr lang="en-IE" smtClean="0"/>
              <a:pPr>
                <a:defRPr/>
              </a:pPr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2765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B13DE5-D11F-45A2-82A1-91B1BEBA4233}" type="slidenum">
              <a:rPr lang="en-IE" smtClean="0"/>
              <a:pPr>
                <a:defRPr/>
              </a:pPr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568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B13DE5-D11F-45A2-82A1-91B1BEBA4233}" type="slidenum">
              <a:rPr lang="en-IE" smtClean="0"/>
              <a:pPr>
                <a:defRPr/>
              </a:pPr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28719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038"/>
            <a:ext cx="13817600" cy="1960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73060929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13294085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93525" y="241300"/>
            <a:ext cx="3571875" cy="772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7900" y="241300"/>
            <a:ext cx="10563225" cy="7721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76474051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 smtClean="0">
                <a:sym typeface="Optima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Optima" charset="0"/>
              </a:rPr>
              <a:t>Second level</a:t>
            </a:r>
          </a:p>
          <a:p>
            <a:pPr lvl="2"/>
            <a:r>
              <a:rPr lang="en-US" dirty="0" smtClean="0">
                <a:sym typeface="Optima" charset="0"/>
              </a:rPr>
              <a:t>Third level</a:t>
            </a:r>
          </a:p>
          <a:p>
            <a:pPr lvl="3"/>
            <a:r>
              <a:rPr lang="en-US" dirty="0" smtClean="0">
                <a:sym typeface="Optima" charset="0"/>
              </a:rPr>
              <a:t>Fourth level</a:t>
            </a:r>
          </a:p>
          <a:p>
            <a:pPr lvl="4"/>
            <a:r>
              <a:rPr lang="en-US" dirty="0" smtClean="0">
                <a:sym typeface="Optima" charset="0"/>
              </a:rPr>
              <a:t>Fifth level</a:t>
            </a:r>
          </a:p>
          <a:p>
            <a:pPr lvl="0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41357566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288" y="5875338"/>
            <a:ext cx="138176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288" y="3875088"/>
            <a:ext cx="138176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0965974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7900" y="2603500"/>
            <a:ext cx="6718052" cy="5359400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8040" y="2603500"/>
            <a:ext cx="6777360" cy="5359400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9183678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713"/>
            <a:ext cx="14630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046288"/>
            <a:ext cx="7181850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2900363"/>
            <a:ext cx="7181850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8175" y="2046288"/>
            <a:ext cx="7185025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8175" y="2900363"/>
            <a:ext cx="7185025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2743603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75328986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668577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3538"/>
            <a:ext cx="534828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350" y="363538"/>
            <a:ext cx="9086850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1912938"/>
            <a:ext cx="534828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0176208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113" y="6400800"/>
            <a:ext cx="97536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113" y="817563"/>
            <a:ext cx="9753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 smtClean="0">
              <a:sym typeface="Optim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113" y="7156450"/>
            <a:ext cx="97536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99688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77900" y="241300"/>
            <a:ext cx="14287500" cy="2286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2603500"/>
            <a:ext cx="14287500" cy="5359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>
                <a:sym typeface="Optima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Optima" charset="0"/>
              </a:rPr>
              <a:t>Second level</a:t>
            </a:r>
          </a:p>
          <a:p>
            <a:pPr lvl="2"/>
            <a:r>
              <a:rPr lang="en-US" dirty="0" smtClean="0">
                <a:sym typeface="Optima" charset="0"/>
              </a:rPr>
              <a:t>Third level</a:t>
            </a:r>
          </a:p>
          <a:p>
            <a:pPr lvl="3"/>
            <a:r>
              <a:rPr lang="en-US" dirty="0" smtClean="0">
                <a:sym typeface="Optima" charset="0"/>
              </a:rPr>
              <a:t>Fourth level</a:t>
            </a:r>
          </a:p>
          <a:p>
            <a:pPr lvl="4"/>
            <a:r>
              <a:rPr lang="en-US" dirty="0" smtClean="0">
                <a:sym typeface="Optima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xmlns:p14="http://schemas.microsoft.com/office/powerpoint/2010/main"/>
  <p:txStyles>
    <p:titleStyle>
      <a:lvl1pPr algn="l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Lucida Grande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9pPr>
    </p:titleStyle>
    <p:bodyStyle>
      <a:lvl1pPr marL="542925" indent="-542925" algn="l" rtl="0" eaLnBrk="0" fontAlgn="base" hangingPunct="0">
        <a:spcBef>
          <a:spcPts val="23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Optima" charset="0"/>
        </a:defRPr>
      </a:lvl1pPr>
      <a:lvl2pPr marL="1436688" indent="-361950" algn="l" rtl="0" eaLnBrk="0" fontAlgn="base" hangingPunct="0">
        <a:spcBef>
          <a:spcPts val="2300"/>
        </a:spcBef>
        <a:spcAft>
          <a:spcPct val="0"/>
        </a:spcAft>
        <a:buSzPct val="46000"/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Optima" charset="0"/>
        </a:defRPr>
      </a:lvl2pPr>
      <a:lvl3pPr marL="2151063" indent="-352425" algn="l" rtl="0" eaLnBrk="0" fontAlgn="base" hangingPunct="0">
        <a:spcBef>
          <a:spcPts val="2300"/>
        </a:spcBef>
        <a:spcAft>
          <a:spcPct val="0"/>
        </a:spcAft>
        <a:buSzPct val="4600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Optima" charset="0"/>
        </a:defRPr>
      </a:lvl3pPr>
      <a:lvl4pPr marL="2873375" indent="-361950" algn="l" rtl="0" eaLnBrk="0" fontAlgn="base" hangingPunct="0">
        <a:spcBef>
          <a:spcPts val="2300"/>
        </a:spcBef>
        <a:spcAft>
          <a:spcPct val="0"/>
        </a:spcAft>
        <a:buSzPct val="46000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Optima" charset="0"/>
        </a:defRPr>
      </a:lvl4pPr>
      <a:lvl5pPr marL="3587750" indent="-361950" algn="l" rtl="0" eaLnBrk="0" fontAlgn="base" hangingPunct="0">
        <a:spcBef>
          <a:spcPts val="2300"/>
        </a:spcBef>
        <a:spcAft>
          <a:spcPct val="0"/>
        </a:spcAft>
        <a:buSzPct val="46000"/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Optima" charset="0"/>
        </a:defRPr>
      </a:lvl5pPr>
      <a:lvl6pPr marL="2590800" indent="-406400" algn="l" rtl="0" fontAlgn="base">
        <a:spcBef>
          <a:spcPts val="23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Optima" charset="0"/>
        </a:defRPr>
      </a:lvl6pPr>
      <a:lvl7pPr marL="3048000" indent="-406400" algn="l" rtl="0" fontAlgn="base">
        <a:spcBef>
          <a:spcPts val="23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Optima" charset="0"/>
        </a:defRPr>
      </a:lvl7pPr>
      <a:lvl8pPr marL="3505200" indent="-406400" algn="l" rtl="0" fontAlgn="base">
        <a:spcBef>
          <a:spcPts val="23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Optima" charset="0"/>
        </a:defRPr>
      </a:lvl8pPr>
      <a:lvl9pPr marL="3962400" indent="-406400" algn="l" rtl="0" fontAlgn="base">
        <a:spcBef>
          <a:spcPts val="2300"/>
        </a:spcBef>
        <a:spcAft>
          <a:spcPct val="0"/>
        </a:spcAft>
        <a:buSzPct val="46000"/>
        <a:buChar char="•"/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  <a:sym typeface="Optima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143224" y="2840038"/>
            <a:ext cx="8709000" cy="1960562"/>
          </a:xfrm>
        </p:spPr>
        <p:txBody>
          <a:bodyPr rIns="39200"/>
          <a:lstStyle/>
          <a:p>
            <a:pPr eaLnBrk="1" hangingPunct="1">
              <a:lnSpc>
                <a:spcPct val="93000"/>
              </a:lnSpc>
              <a:tabLst>
                <a:tab pos="38100" algn="l"/>
                <a:tab pos="952500" algn="l"/>
                <a:tab pos="1866900" algn="l"/>
                <a:tab pos="2781300" algn="l"/>
                <a:tab pos="3695700" algn="l"/>
                <a:tab pos="4610100" algn="l"/>
                <a:tab pos="5524500" algn="l"/>
                <a:tab pos="6438900" algn="l"/>
                <a:tab pos="7353300" algn="l"/>
                <a:tab pos="8267700" algn="l"/>
                <a:tab pos="9182100" algn="l"/>
                <a:tab pos="10096500" algn="l"/>
                <a:tab pos="10375900" algn="l"/>
              </a:tabLst>
              <a:defRPr/>
            </a:pPr>
            <a:r>
              <a:rPr lang="en-US" sz="9600" dirty="0" smtClean="0"/>
              <a:t>Where’s my Architecture?</a:t>
            </a:r>
            <a:endParaRPr lang="en-US" sz="4800" dirty="0" smtClean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143224" y="5220072"/>
            <a:ext cx="11379200" cy="2336800"/>
          </a:xfrm>
        </p:spPr>
        <p:txBody>
          <a:bodyPr/>
          <a:lstStyle/>
          <a:p>
            <a:pPr algn="l"/>
            <a:r>
              <a:rPr lang="en-GB" dirty="0" smtClean="0"/>
              <a:t>Chris Chedgey</a:t>
            </a:r>
          </a:p>
          <a:p>
            <a:pPr algn="l"/>
            <a:r>
              <a:rPr lang="en-GB" dirty="0" smtClean="0"/>
              <a:t>Structure101</a:t>
            </a:r>
            <a:endParaRPr lang="en-US" dirty="0"/>
          </a:p>
        </p:txBody>
      </p:sp>
      <p:pic>
        <p:nvPicPr>
          <p:cNvPr id="5" name="Picture 2" descr="http://www.headwaysoftware.com/images/RopeCoil-274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04064" y="2411760"/>
            <a:ext cx="4824536" cy="528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2332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219200" y="2840038"/>
            <a:ext cx="9501088" cy="1960562"/>
          </a:xfrm>
        </p:spPr>
        <p:txBody>
          <a:bodyPr/>
          <a:lstStyle/>
          <a:p>
            <a:r>
              <a:rPr lang="en-GB" dirty="0"/>
              <a:t>The structure of existing codebases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219200" y="5181600"/>
            <a:ext cx="11379200" cy="2336800"/>
          </a:xfrm>
        </p:spPr>
        <p:txBody>
          <a:bodyPr/>
          <a:lstStyle/>
          <a:p>
            <a:pPr algn="l"/>
            <a:r>
              <a:rPr lang="en-GB" dirty="0" smtClean="0"/>
              <a:t>What do we have? What do we need?</a:t>
            </a:r>
          </a:p>
        </p:txBody>
      </p:sp>
      <p:pic>
        <p:nvPicPr>
          <p:cNvPr id="5" name="Picture 2" descr="http://www.headwaysoftware.com/images/RopeCoil-274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24144" y="2411760"/>
            <a:ext cx="4824536" cy="528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00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6600" dirty="0" smtClean="0">
                <a:solidFill>
                  <a:srgbClr val="FFFFFF"/>
                </a:solidFill>
                <a:latin typeface="Lucida Grande"/>
                <a:sym typeface="Lucida Grande" charset="0"/>
              </a:rPr>
              <a:t>The structure of a codebase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847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What we have (raw material) 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7079" y="1754288"/>
            <a:ext cx="10756000" cy="7992905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53965" y="3616282"/>
            <a:ext cx="6505392" cy="4049588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Thousands of source files</a:t>
            </a:r>
          </a:p>
          <a:p>
            <a:r>
              <a:rPr lang="en-US" dirty="0" smtClean="0"/>
              <a:t>Countless interdependencies</a:t>
            </a:r>
          </a:p>
          <a:p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Not an “architecture”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08314" y="1307817"/>
            <a:ext cx="6844594" cy="977556"/>
          </a:xfrm>
          <a:prstGeom prst="rect">
            <a:avLst/>
          </a:prstGeom>
          <a:noFill/>
          <a:effectLst>
            <a:softEdge rad="635000"/>
          </a:effectLst>
        </p:spPr>
        <p:txBody>
          <a:bodyPr wrap="none" lIns="145143" tIns="72571" rIns="145143" bIns="72571" rtlCol="0" anchor="ctr">
            <a:spAutoFit/>
          </a:bodyPr>
          <a:lstStyle/>
          <a:p>
            <a:pPr algn="l"/>
            <a:r>
              <a:rPr lang="en-GB" sz="5400" b="1" dirty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1.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83891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What we have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7079" y="1754288"/>
            <a:ext cx="10756000" cy="7992905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53965" y="3616282"/>
            <a:ext cx="6505392" cy="4049588"/>
          </a:xfrm>
        </p:spPr>
        <p:txBody>
          <a:bodyPr anchor="t"/>
          <a:lstStyle/>
          <a:p>
            <a:r>
              <a:rPr lang="en-US" dirty="0"/>
              <a:t>P</a:t>
            </a:r>
            <a:r>
              <a:rPr lang="en-US" dirty="0" smtClean="0"/>
              <a:t>ackages</a:t>
            </a:r>
            <a:r>
              <a:rPr lang="en-US" dirty="0"/>
              <a:t>, jars, </a:t>
            </a:r>
            <a:r>
              <a:rPr lang="en-US" dirty="0" smtClean="0"/>
              <a:t>Maven projects, … </a:t>
            </a:r>
            <a:endParaRPr lang="en-US" dirty="0"/>
          </a:p>
          <a:p>
            <a:r>
              <a:rPr lang="en-US" dirty="0"/>
              <a:t>Helps </a:t>
            </a:r>
            <a:r>
              <a:rPr lang="en-US" dirty="0" smtClean="0"/>
              <a:t>to find </a:t>
            </a:r>
            <a:r>
              <a:rPr lang="en-US" dirty="0"/>
              <a:t>files</a:t>
            </a:r>
          </a:p>
          <a:p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But is it an “architecture”?</a:t>
            </a:r>
            <a:endParaRPr lang="en-US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9381" y="1284733"/>
            <a:ext cx="9297189" cy="1023723"/>
          </a:xfrm>
          <a:prstGeom prst="rect">
            <a:avLst/>
          </a:prstGeom>
          <a:noFill/>
          <a:effectLst>
            <a:softEdge rad="635000"/>
          </a:effectLst>
        </p:spPr>
        <p:txBody>
          <a:bodyPr wrap="none" lIns="145143" tIns="72571" rIns="145143" bIns="72571" rtlCol="0" anchor="ctr">
            <a:spAutoFit/>
          </a:bodyPr>
          <a:lstStyle/>
          <a:p>
            <a:r>
              <a:rPr lang="en-GB" sz="5700" b="1" dirty="0" smtClean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2. Physical </a:t>
            </a:r>
            <a:r>
              <a:rPr lang="en-GB" sz="5700" b="1" dirty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organization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734" y="2198804"/>
            <a:ext cx="3971543" cy="67934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89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7079" y="1754288"/>
            <a:ext cx="10756000" cy="7992905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77900" y="241300"/>
            <a:ext cx="14287500" cy="2286000"/>
          </a:xfrm>
        </p:spPr>
        <p:txBody>
          <a:bodyPr anchor="t"/>
          <a:lstStyle/>
          <a:p>
            <a:r>
              <a:rPr lang="en-US" dirty="0" smtClean="0"/>
              <a:t>What we have</a:t>
            </a:r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734" y="2198804"/>
            <a:ext cx="3971543" cy="67934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2" y="2327141"/>
            <a:ext cx="7012700" cy="6544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84" y="3131841"/>
            <a:ext cx="2483722" cy="42484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779381" y="1284733"/>
            <a:ext cx="9297189" cy="1023723"/>
          </a:xfrm>
          <a:prstGeom prst="rect">
            <a:avLst/>
          </a:prstGeom>
          <a:noFill/>
          <a:effectLst>
            <a:softEdge rad="635000"/>
          </a:effectLst>
        </p:spPr>
        <p:txBody>
          <a:bodyPr wrap="none" lIns="145143" tIns="72571" rIns="145143" bIns="72571" rtlCol="0" anchor="ctr">
            <a:spAutoFit/>
          </a:bodyPr>
          <a:lstStyle/>
          <a:p>
            <a:r>
              <a:rPr lang="en-GB" sz="5700" b="1" dirty="0" smtClean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2. Physical </a:t>
            </a:r>
            <a:r>
              <a:rPr lang="en-GB" sz="5700" b="1" dirty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organization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9553965" y="3616282"/>
            <a:ext cx="6505392" cy="4049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  <a:normAutofit/>
          </a:bodyPr>
          <a:lstStyle>
            <a:lvl1pPr marL="542925" indent="-542925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1pPr>
            <a:lvl2pPr marL="1436688" indent="-361950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2pPr>
            <a:lvl3pPr marL="2151063" indent="-352425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3pPr>
            <a:lvl4pPr marL="2873375" indent="-361950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4pPr>
            <a:lvl5pPr marL="3587750" indent="-361950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5pPr>
            <a:lvl6pPr marL="2590800" indent="-406400" algn="l" rtl="0" fontAlgn="base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6pPr>
            <a:lvl7pPr marL="3048000" indent="-406400" algn="l" rtl="0" fontAlgn="base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7pPr>
            <a:lvl8pPr marL="3505200" indent="-406400" algn="l" rtl="0" fontAlgn="base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8pPr>
            <a:lvl9pPr marL="3962400" indent="-406400" algn="l" rtl="0" fontAlgn="base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9pPr>
          </a:lstStyle>
          <a:p>
            <a:r>
              <a:rPr lang="en-US" smtClean="0"/>
              <a:t>Packages, jars, Maven projects, … </a:t>
            </a:r>
          </a:p>
          <a:p>
            <a:r>
              <a:rPr lang="en-US" smtClean="0"/>
              <a:t>Helps to find files</a:t>
            </a:r>
          </a:p>
          <a:p>
            <a:r>
              <a:rPr lang="en-US" b="1" i="1" smtClean="0">
                <a:solidFill>
                  <a:schemeClr val="accent1">
                    <a:lumMod val="75000"/>
                  </a:schemeClr>
                </a:solidFill>
              </a:rPr>
              <a:t>But is it an “architecture”?</a:t>
            </a:r>
            <a:endParaRPr lang="en-US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62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7079" y="1754288"/>
            <a:ext cx="10756000" cy="7992905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79381" y="1284733"/>
            <a:ext cx="9297189" cy="1023723"/>
          </a:xfrm>
          <a:prstGeom prst="rect">
            <a:avLst/>
          </a:prstGeom>
          <a:noFill/>
          <a:effectLst>
            <a:softEdge rad="635000"/>
          </a:effectLst>
        </p:spPr>
        <p:txBody>
          <a:bodyPr wrap="none" lIns="145143" tIns="72571" rIns="145143" bIns="72571" rtlCol="0" anchor="ctr">
            <a:spAutoFit/>
          </a:bodyPr>
          <a:lstStyle/>
          <a:p>
            <a:r>
              <a:rPr lang="en-GB" sz="5700" b="1" dirty="0" smtClean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2. Physical </a:t>
            </a:r>
            <a:r>
              <a:rPr lang="en-GB" sz="5700" b="1" dirty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organization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734" y="2198804"/>
            <a:ext cx="3971543" cy="67934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2" y="2327141"/>
            <a:ext cx="7012700" cy="6544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4" y="2327142"/>
            <a:ext cx="7012697" cy="6544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84" y="3131841"/>
            <a:ext cx="2483722" cy="42484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6" t="27619" r="39691" b="53396"/>
          <a:stretch/>
        </p:blipFill>
        <p:spPr bwMode="auto">
          <a:xfrm>
            <a:off x="2569734" y="3491880"/>
            <a:ext cx="5773606" cy="3672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977900" y="241300"/>
            <a:ext cx="14287500" cy="2286000"/>
          </a:xfrm>
        </p:spPr>
        <p:txBody>
          <a:bodyPr anchor="t"/>
          <a:lstStyle/>
          <a:p>
            <a:r>
              <a:rPr lang="en-US" dirty="0" smtClean="0"/>
              <a:t>What we have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9553965" y="3616282"/>
            <a:ext cx="6505392" cy="49161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  <a:normAutofit/>
          </a:bodyPr>
          <a:lstStyle>
            <a:lvl1pPr marL="542925" indent="-542925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1pPr>
            <a:lvl2pPr marL="1436688" indent="-361950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2pPr>
            <a:lvl3pPr marL="2151063" indent="-352425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3pPr>
            <a:lvl4pPr marL="2873375" indent="-361950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4pPr>
            <a:lvl5pPr marL="3587750" indent="-361950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5pPr>
            <a:lvl6pPr marL="2590800" indent="-406400" algn="l" rtl="0" fontAlgn="base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6pPr>
            <a:lvl7pPr marL="3048000" indent="-406400" algn="l" rtl="0" fontAlgn="base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7pPr>
            <a:lvl8pPr marL="3505200" indent="-406400" algn="l" rtl="0" fontAlgn="base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8pPr>
            <a:lvl9pPr marL="3962400" indent="-406400" algn="l" rtl="0" fontAlgn="base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9pPr>
          </a:lstStyle>
          <a:p>
            <a:r>
              <a:rPr lang="en-US" dirty="0" smtClean="0"/>
              <a:t>Packages, jars, Maven projects, … </a:t>
            </a:r>
          </a:p>
          <a:p>
            <a:r>
              <a:rPr lang="en-US" dirty="0" smtClean="0"/>
              <a:t>Helps to find files</a:t>
            </a:r>
          </a:p>
          <a:p>
            <a:r>
              <a:rPr lang="en-US" dirty="0"/>
              <a:t>But is it an “architecture”?</a:t>
            </a:r>
          </a:p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Not usually an “architecture”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111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3572" y="3417655"/>
            <a:ext cx="7079225" cy="6123349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977900" y="241300"/>
            <a:ext cx="14287500" cy="2286000"/>
          </a:xfrm>
        </p:spPr>
        <p:txBody>
          <a:bodyPr anchor="t"/>
          <a:lstStyle/>
          <a:p>
            <a:r>
              <a:rPr lang="en-US" dirty="0" smtClean="0"/>
              <a:t>What do we need from an “architecture”?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095552" y="4139952"/>
            <a:ext cx="5791845" cy="4740209"/>
            <a:chOff x="3560291" y="4139952"/>
            <a:chExt cx="5791845" cy="4740209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650" y="4139952"/>
              <a:ext cx="5079486" cy="4740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56" t="27619" r="39691" b="53396"/>
            <a:stretch/>
          </p:blipFill>
          <p:spPr bwMode="auto">
            <a:xfrm>
              <a:off x="5410521" y="5250489"/>
              <a:ext cx="3914457" cy="2489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291" y="5185155"/>
              <a:ext cx="1493808" cy="255519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10216232" y="1619672"/>
            <a:ext cx="5843124" cy="72604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542925" indent="-542925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1pPr>
            <a:lvl2pPr marL="1436688" indent="-361950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2pPr>
            <a:lvl3pPr marL="2151063" indent="-352425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3pPr>
            <a:lvl4pPr marL="2873375" indent="-361950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4pPr>
            <a:lvl5pPr marL="3587750" indent="-361950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5pPr>
            <a:lvl6pPr marL="2590800" indent="-406400" algn="l" rtl="0" fontAlgn="base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6pPr>
            <a:lvl7pPr marL="3048000" indent="-406400" algn="l" rtl="0" fontAlgn="base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7pPr>
            <a:lvl8pPr marL="3505200" indent="-406400" algn="l" rtl="0" fontAlgn="base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8pPr>
            <a:lvl9pPr marL="3962400" indent="-406400" algn="l" rtl="0" fontAlgn="base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9pPr>
          </a:lstStyle>
          <a:p>
            <a:r>
              <a:rPr lang="en-US" i="1" kern="0" dirty="0" smtClean="0">
                <a:solidFill>
                  <a:schemeClr val="accent1">
                    <a:lumMod val="75000"/>
                  </a:schemeClr>
                </a:solidFill>
              </a:rPr>
              <a:t>Agile development</a:t>
            </a:r>
            <a:endParaRPr lang="en-US" i="1" kern="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kern="0" dirty="0" smtClean="0"/>
              <a:t>Divide work across organizations, teams, individuals</a:t>
            </a:r>
          </a:p>
          <a:p>
            <a:r>
              <a:rPr lang="en-US" kern="0" dirty="0"/>
              <a:t>Phased testing and release</a:t>
            </a:r>
          </a:p>
          <a:p>
            <a:r>
              <a:rPr lang="en-US" kern="0" dirty="0" smtClean="0"/>
              <a:t>Protect internal interfaces</a:t>
            </a:r>
          </a:p>
          <a:p>
            <a:r>
              <a:rPr lang="en-US" kern="0" dirty="0" smtClean="0"/>
              <a:t>Reuse or replace subsystems or layers</a:t>
            </a:r>
          </a:p>
          <a:p>
            <a:r>
              <a:rPr lang="en-US" kern="0" dirty="0" smtClean="0"/>
              <a:t>Impact/regression control</a:t>
            </a:r>
          </a:p>
          <a:p>
            <a:r>
              <a:rPr lang="en-US" kern="0" dirty="0"/>
              <a:t>Help new developers</a:t>
            </a:r>
          </a:p>
          <a:p>
            <a:r>
              <a:rPr lang="en-US" kern="0" dirty="0" smtClean="0"/>
              <a:t>…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943" y="3051335"/>
            <a:ext cx="3689885" cy="577447"/>
          </a:xfrm>
          <a:prstGeom prst="rect">
            <a:avLst/>
          </a:prstGeom>
          <a:noFill/>
          <a:effectLst>
            <a:softEdge rad="635000"/>
          </a:effectLst>
        </p:spPr>
        <p:txBody>
          <a:bodyPr wrap="none" lIns="145143" tIns="72571" rIns="145143" bIns="72571" rtlCol="0" anchor="ctr">
            <a:spAutoFit/>
          </a:bodyPr>
          <a:lstStyle/>
          <a:p>
            <a:pPr algn="l"/>
            <a:r>
              <a:rPr lang="en-GB" sz="2800" b="1" dirty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1</a:t>
            </a:r>
            <a:r>
              <a:rPr lang="en-GB" sz="2800" b="1" dirty="0" smtClean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. Implementation</a:t>
            </a:r>
            <a:endParaRPr lang="en-GB" sz="2800" b="1" dirty="0">
              <a:solidFill>
                <a:srgbClr val="7D9AAA"/>
              </a:solidFill>
              <a:latin typeface="Georgia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36471" y="2774337"/>
            <a:ext cx="2995784" cy="1131444"/>
          </a:xfrm>
          <a:prstGeom prst="rect">
            <a:avLst/>
          </a:prstGeom>
          <a:noFill/>
          <a:effectLst>
            <a:softEdge rad="635000"/>
          </a:effectLst>
        </p:spPr>
        <p:txBody>
          <a:bodyPr wrap="none" lIns="145143" tIns="72571" rIns="145143" bIns="72571" rtlCol="0" anchor="ctr">
            <a:spAutoFit/>
          </a:bodyPr>
          <a:lstStyle/>
          <a:p>
            <a:r>
              <a:rPr lang="en-GB" sz="3200" b="1" dirty="0" smtClean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2. Physical</a:t>
            </a:r>
          </a:p>
          <a:p>
            <a:r>
              <a:rPr lang="en-GB" sz="3200" b="1" dirty="0" smtClean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organization</a:t>
            </a:r>
            <a:endParaRPr lang="en-GB" sz="3200" b="1" dirty="0">
              <a:solidFill>
                <a:srgbClr val="7D9AAA"/>
              </a:solidFill>
              <a:latin typeface="Georgia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077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3572" y="3417655"/>
            <a:ext cx="7079225" cy="6123349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977900" y="241300"/>
            <a:ext cx="14287500" cy="2286000"/>
          </a:xfrm>
        </p:spPr>
        <p:txBody>
          <a:bodyPr anchor="t"/>
          <a:lstStyle/>
          <a:p>
            <a:r>
              <a:rPr lang="en-US" dirty="0"/>
              <a:t>What do we need?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95552" y="4139952"/>
            <a:ext cx="5791845" cy="4740209"/>
            <a:chOff x="3560291" y="4139952"/>
            <a:chExt cx="5791845" cy="4740209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650" y="4139952"/>
              <a:ext cx="5079486" cy="4740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56" t="27619" r="39691" b="53396"/>
            <a:stretch/>
          </p:blipFill>
          <p:spPr bwMode="auto">
            <a:xfrm>
              <a:off x="5410521" y="5250489"/>
              <a:ext cx="3914457" cy="2489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291" y="5185155"/>
              <a:ext cx="1493808" cy="255519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Picture 14" descr="http://structure101.com/help/java/studio/Content/Resources/Images/image2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336" y="2339752"/>
            <a:ext cx="3866600" cy="3627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0432256" y="899592"/>
            <a:ext cx="5823744" cy="7980569"/>
          </a:xfrm>
        </p:spPr>
        <p:txBody>
          <a:bodyPr anchor="t">
            <a:normAutofit fontScale="92500" lnSpcReduction="10000"/>
          </a:bodyPr>
          <a:lstStyle/>
          <a:p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Well-structured containment model</a:t>
            </a:r>
          </a:p>
          <a:p>
            <a:pPr lvl="1"/>
            <a:r>
              <a:rPr lang="en-US" dirty="0"/>
              <a:t>Low/controlled dependency</a:t>
            </a:r>
          </a:p>
          <a:p>
            <a:r>
              <a:rPr lang="en-GB" i="1" dirty="0" smtClean="0">
                <a:solidFill>
                  <a:schemeClr val="accent1">
                    <a:lumMod val="75000"/>
                  </a:schemeClr>
                </a:solidFill>
              </a:rPr>
              <a:t>Defined rules</a:t>
            </a:r>
            <a:endParaRPr lang="en-US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Defined layering/visibility</a:t>
            </a:r>
          </a:p>
          <a:p>
            <a:r>
              <a:rPr lang="en-GB" i="1" dirty="0" smtClean="0">
                <a:solidFill>
                  <a:schemeClr val="accent1">
                    <a:lumMod val="75000"/>
                  </a:schemeClr>
                </a:solidFill>
              </a:rPr>
              <a:t>Real</a:t>
            </a:r>
            <a:endParaRPr lang="en-US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Communicated </a:t>
            </a:r>
          </a:p>
          <a:p>
            <a:pPr lvl="1"/>
            <a:r>
              <a:rPr lang="en-US" dirty="0" smtClean="0"/>
              <a:t>Maps to code</a:t>
            </a:r>
          </a:p>
          <a:p>
            <a:pPr lvl="1"/>
            <a:r>
              <a:rPr lang="en-US" dirty="0" smtClean="0"/>
              <a:t>Automatically checked/enforced</a:t>
            </a:r>
          </a:p>
          <a:p>
            <a:pPr lvl="1"/>
            <a:r>
              <a:rPr lang="en-US" dirty="0" smtClean="0"/>
              <a:t>Evolves with codebase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26177" y="1284733"/>
            <a:ext cx="6693911" cy="1023723"/>
          </a:xfrm>
          <a:prstGeom prst="rect">
            <a:avLst/>
          </a:prstGeom>
          <a:noFill/>
          <a:effectLst>
            <a:softEdge rad="635000"/>
          </a:effectLst>
        </p:spPr>
        <p:txBody>
          <a:bodyPr wrap="none" lIns="145143" tIns="72571" rIns="145143" bIns="72571" rtlCol="0" anchor="ctr">
            <a:spAutoFit/>
          </a:bodyPr>
          <a:lstStyle/>
          <a:p>
            <a:r>
              <a:rPr lang="en-GB" sz="5700" b="1" dirty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3</a:t>
            </a:r>
            <a:r>
              <a:rPr lang="en-GB" sz="5700" b="1" dirty="0" smtClean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. “Architecture”</a:t>
            </a:r>
            <a:endParaRPr lang="en-GB" sz="5700" b="1" dirty="0">
              <a:solidFill>
                <a:srgbClr val="7D9AAA"/>
              </a:solidFill>
              <a:latin typeface="Georgia" pitchFamily="18" charset="0"/>
              <a:cs typeface="Times New Roman" pitchFamily="18" charset="0"/>
            </a:endParaRPr>
          </a:p>
        </p:txBody>
      </p:sp>
      <p:sp>
        <p:nvSpPr>
          <p:cNvPr id="14" name="Left-Right Arrow 13"/>
          <p:cNvSpPr/>
          <p:nvPr/>
        </p:nvSpPr>
        <p:spPr>
          <a:xfrm rot="19145650">
            <a:off x="3066903" y="5673335"/>
            <a:ext cx="3086188" cy="1024798"/>
          </a:xfrm>
          <a:prstGeom prst="leftRight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5143" tIns="72571" rIns="145143" bIns="72571" rtlCol="0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 smtClean="0"/>
              <a:t>Maps</a:t>
            </a:r>
            <a:endParaRPr lang="en-US" b="1" dirty="0"/>
          </a:p>
        </p:txBody>
      </p:sp>
      <p:sp>
        <p:nvSpPr>
          <p:cNvPr id="18" name="Left-Right Arrow 17"/>
          <p:cNvSpPr/>
          <p:nvPr/>
        </p:nvSpPr>
        <p:spPr>
          <a:xfrm>
            <a:off x="6237432" y="4195274"/>
            <a:ext cx="2448272" cy="1024798"/>
          </a:xfrm>
          <a:prstGeom prst="leftRight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5143" tIns="72571" rIns="145143" bIns="72571" rtlCol="0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 smtClean="0"/>
              <a:t>Align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0943" y="3051335"/>
            <a:ext cx="3689885" cy="577447"/>
          </a:xfrm>
          <a:prstGeom prst="rect">
            <a:avLst/>
          </a:prstGeom>
          <a:noFill/>
          <a:effectLst>
            <a:softEdge rad="635000"/>
          </a:effectLst>
        </p:spPr>
        <p:txBody>
          <a:bodyPr wrap="none" lIns="145143" tIns="72571" rIns="145143" bIns="72571" rtlCol="0" anchor="ctr">
            <a:spAutoFit/>
          </a:bodyPr>
          <a:lstStyle/>
          <a:p>
            <a:pPr algn="l"/>
            <a:r>
              <a:rPr lang="en-GB" sz="2800" b="1" dirty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1</a:t>
            </a:r>
            <a:r>
              <a:rPr lang="en-GB" sz="2800" b="1" dirty="0" smtClean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. Implementation</a:t>
            </a:r>
            <a:endParaRPr lang="en-GB" sz="2800" b="1" dirty="0">
              <a:solidFill>
                <a:srgbClr val="7D9AAA"/>
              </a:solidFill>
              <a:latin typeface="Georgia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36471" y="2774337"/>
            <a:ext cx="2995784" cy="1131444"/>
          </a:xfrm>
          <a:prstGeom prst="rect">
            <a:avLst/>
          </a:prstGeom>
          <a:noFill/>
          <a:effectLst>
            <a:softEdge rad="635000"/>
          </a:effectLst>
        </p:spPr>
        <p:txBody>
          <a:bodyPr wrap="none" lIns="145143" tIns="72571" rIns="145143" bIns="72571" rtlCol="0" anchor="ctr">
            <a:spAutoFit/>
          </a:bodyPr>
          <a:lstStyle/>
          <a:p>
            <a:r>
              <a:rPr lang="en-GB" sz="3200" b="1" dirty="0" smtClean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2. Physical</a:t>
            </a:r>
          </a:p>
          <a:p>
            <a:r>
              <a:rPr lang="en-GB" sz="3200" b="1" dirty="0" smtClean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organization</a:t>
            </a:r>
            <a:endParaRPr lang="en-GB" sz="3200" b="1" dirty="0">
              <a:solidFill>
                <a:srgbClr val="7D9AAA"/>
              </a:solidFill>
              <a:latin typeface="Georgia" pitchFamily="18" charset="0"/>
              <a:cs typeface="Times New Roman" pitchFamily="18" charset="0"/>
            </a:endParaRPr>
          </a:p>
        </p:txBody>
      </p:sp>
      <p:sp>
        <p:nvSpPr>
          <p:cNvPr id="19" name="Left-Right Arrow 18"/>
          <p:cNvSpPr/>
          <p:nvPr/>
        </p:nvSpPr>
        <p:spPr>
          <a:xfrm>
            <a:off x="2511376" y="4211960"/>
            <a:ext cx="2448272" cy="1024798"/>
          </a:xfrm>
          <a:prstGeom prst="leftRight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5143" tIns="72571" rIns="145143" bIns="72571" rtlCol="0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/>
              <a:t>C</a:t>
            </a:r>
            <a:r>
              <a:rPr lang="en-GB" b="1" dirty="0" smtClean="0"/>
              <a:t>onform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4856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/>
      <p:bldP spid="14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3572" y="3417655"/>
            <a:ext cx="7079225" cy="6123349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977900" y="241300"/>
            <a:ext cx="14287500" cy="2286000"/>
          </a:xfrm>
        </p:spPr>
        <p:txBody>
          <a:bodyPr anchor="t"/>
          <a:lstStyle/>
          <a:p>
            <a:r>
              <a:rPr lang="en-US" dirty="0"/>
              <a:t>What do we need?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95552" y="4139952"/>
            <a:ext cx="5791845" cy="4740209"/>
            <a:chOff x="3560291" y="4139952"/>
            <a:chExt cx="5791845" cy="4740209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650" y="4139952"/>
              <a:ext cx="5079486" cy="4740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56" t="27619" r="39691" b="53396"/>
            <a:stretch/>
          </p:blipFill>
          <p:spPr bwMode="auto">
            <a:xfrm>
              <a:off x="5410521" y="5250489"/>
              <a:ext cx="3914457" cy="2489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291" y="5185155"/>
              <a:ext cx="1493808" cy="255519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9918290" y="1907704"/>
            <a:ext cx="6337710" cy="6624736"/>
          </a:xfrm>
        </p:spPr>
        <p:txBody>
          <a:bodyPr anchor="t">
            <a:normAutofit/>
          </a:bodyPr>
          <a:lstStyle/>
          <a:p>
            <a:r>
              <a:rPr lang="en-US" b="1" i="1" dirty="0" smtClean="0">
                <a:solidFill>
                  <a:schemeClr val="accent1"/>
                </a:solidFill>
              </a:rPr>
              <a:t>Well-structured containment model</a:t>
            </a:r>
          </a:p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14" name="Picture 13" descr="http://structure101.com/help/java/studio/Content/Resources/Images/image2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336" y="2339752"/>
            <a:ext cx="3866600" cy="3627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4383584" y="2879351"/>
            <a:ext cx="2448272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19600" b="1" dirty="0" smtClean="0">
                <a:ln w="11430"/>
                <a:solidFill>
                  <a:srgbClr val="C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?</a:t>
            </a:r>
            <a:endParaRPr lang="en-US" sz="19600" b="1" dirty="0">
              <a:ln w="11430"/>
              <a:solidFill>
                <a:srgbClr val="C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26177" y="1284733"/>
            <a:ext cx="6693911" cy="1023723"/>
          </a:xfrm>
          <a:prstGeom prst="rect">
            <a:avLst/>
          </a:prstGeom>
          <a:noFill/>
          <a:effectLst>
            <a:softEdge rad="635000"/>
          </a:effectLst>
        </p:spPr>
        <p:txBody>
          <a:bodyPr wrap="none" lIns="145143" tIns="72571" rIns="145143" bIns="72571" rtlCol="0" anchor="ctr">
            <a:spAutoFit/>
          </a:bodyPr>
          <a:lstStyle/>
          <a:p>
            <a:r>
              <a:rPr lang="en-GB" sz="5700" b="1" dirty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3</a:t>
            </a:r>
            <a:r>
              <a:rPr lang="en-GB" sz="5700" b="1" dirty="0" smtClean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. “Architecture”</a:t>
            </a:r>
            <a:endParaRPr lang="en-GB" sz="5700" b="1" dirty="0">
              <a:solidFill>
                <a:srgbClr val="7D9AAA"/>
              </a:solidFill>
              <a:latin typeface="Georgia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3572" y="3417655"/>
            <a:ext cx="7079225" cy="6123349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977900" y="241300"/>
            <a:ext cx="14287500" cy="2286000"/>
          </a:xfrm>
        </p:spPr>
        <p:txBody>
          <a:bodyPr anchor="t"/>
          <a:lstStyle/>
          <a:p>
            <a:r>
              <a:rPr lang="en-US" dirty="0"/>
              <a:t>What do we need?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95552" y="4139952"/>
            <a:ext cx="5791845" cy="4740209"/>
            <a:chOff x="3560291" y="4139952"/>
            <a:chExt cx="5791845" cy="4740209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650" y="4139952"/>
              <a:ext cx="5079486" cy="4740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56" t="27619" r="39691" b="53396"/>
            <a:stretch/>
          </p:blipFill>
          <p:spPr bwMode="auto">
            <a:xfrm>
              <a:off x="5410521" y="5250489"/>
              <a:ext cx="3914457" cy="2489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291" y="5185155"/>
              <a:ext cx="1493808" cy="255519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Bent-Up Arrow 18"/>
          <p:cNvSpPr/>
          <p:nvPr/>
        </p:nvSpPr>
        <p:spPr>
          <a:xfrm flipH="1">
            <a:off x="5959530" y="6069076"/>
            <a:ext cx="2312486" cy="1562675"/>
          </a:xfrm>
          <a:prstGeom prst="bentUp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45143" tIns="72571" rIns="145143" bIns="72571"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51427">
              <a:defRPr/>
            </a:pPr>
            <a:endParaRPr lang="en-US" sz="3800">
              <a:solidFill>
                <a:srgbClr val="FFFFFF"/>
              </a:solidFill>
              <a:latin typeface="Optima"/>
            </a:endParaRPr>
          </a:p>
        </p:txBody>
      </p:sp>
      <p:sp>
        <p:nvSpPr>
          <p:cNvPr id="20" name="Bent-Up Arrow 19"/>
          <p:cNvSpPr/>
          <p:nvPr/>
        </p:nvSpPr>
        <p:spPr>
          <a:xfrm>
            <a:off x="2729477" y="6069076"/>
            <a:ext cx="2321625" cy="1562675"/>
          </a:xfrm>
          <a:prstGeom prst="bentUp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45143" tIns="72571" rIns="145143" bIns="72571"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51427">
              <a:defRPr/>
            </a:pPr>
            <a:endParaRPr lang="en-US" sz="3800">
              <a:solidFill>
                <a:srgbClr val="FFFFFF"/>
              </a:solidFill>
              <a:latin typeface="Optim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82172" y="6890772"/>
            <a:ext cx="93647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9600" b="1" dirty="0" smtClean="0">
                <a:ln w="11430"/>
                <a:solidFill>
                  <a:srgbClr val="C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?</a:t>
            </a:r>
            <a:endParaRPr lang="en-US" sz="9600" b="1" dirty="0">
              <a:ln w="11430"/>
              <a:solidFill>
                <a:srgbClr val="C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9918290" y="2627784"/>
            <a:ext cx="6337710" cy="5904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  <a:normAutofit/>
          </a:bodyPr>
          <a:lstStyle>
            <a:lvl1pPr marL="542925" indent="-542925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1pPr>
            <a:lvl2pPr marL="1436688" indent="-361950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2pPr>
            <a:lvl3pPr marL="2151063" indent="-352425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3pPr>
            <a:lvl4pPr marL="2873375" indent="-361950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4pPr>
            <a:lvl5pPr marL="3587750" indent="-361950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5pPr>
            <a:lvl6pPr marL="2590800" indent="-406400" algn="l" rtl="0" fontAlgn="base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6pPr>
            <a:lvl7pPr marL="3048000" indent="-406400" algn="l" rtl="0" fontAlgn="base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7pPr>
            <a:lvl8pPr marL="3505200" indent="-406400" algn="l" rtl="0" fontAlgn="base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8pPr>
            <a:lvl9pPr marL="3962400" indent="-406400" algn="l" rtl="0" fontAlgn="base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9pPr>
          </a:lstStyle>
          <a:p>
            <a:r>
              <a:rPr lang="en-US" kern="0" dirty="0" smtClean="0"/>
              <a:t>What is it?</a:t>
            </a:r>
          </a:p>
          <a:p>
            <a:r>
              <a:rPr lang="en-US" kern="0" dirty="0" smtClean="0"/>
              <a:t>How do we get it?</a:t>
            </a:r>
          </a:p>
          <a:p>
            <a:r>
              <a:rPr lang="en-GB" kern="0" dirty="0" smtClean="0"/>
              <a:t>How do we make it real?</a:t>
            </a:r>
            <a:endParaRPr lang="en-US" kern="0" dirty="0"/>
          </a:p>
        </p:txBody>
      </p:sp>
      <p:pic>
        <p:nvPicPr>
          <p:cNvPr id="16" name="Picture 15" descr="http://structure101.com/help/java/studio/Content/Resources/Images/image2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336" y="2339752"/>
            <a:ext cx="3866600" cy="3627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383584" y="2879351"/>
            <a:ext cx="2448272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19600" b="1" dirty="0" smtClean="0">
                <a:ln w="11430"/>
                <a:solidFill>
                  <a:srgbClr val="C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?</a:t>
            </a:r>
            <a:endParaRPr lang="en-US" sz="19600" b="1" dirty="0">
              <a:ln w="11430"/>
              <a:solidFill>
                <a:srgbClr val="C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26177" y="1284733"/>
            <a:ext cx="6693911" cy="1023723"/>
          </a:xfrm>
          <a:prstGeom prst="rect">
            <a:avLst/>
          </a:prstGeom>
          <a:noFill/>
          <a:effectLst>
            <a:softEdge rad="635000"/>
          </a:effectLst>
        </p:spPr>
        <p:txBody>
          <a:bodyPr wrap="none" lIns="145143" tIns="72571" rIns="145143" bIns="72571" rtlCol="0" anchor="ctr">
            <a:spAutoFit/>
          </a:bodyPr>
          <a:lstStyle/>
          <a:p>
            <a:r>
              <a:rPr lang="en-GB" sz="5700" b="1" dirty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3</a:t>
            </a:r>
            <a:r>
              <a:rPr lang="en-GB" sz="5700" b="1" dirty="0" smtClean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. “Architecture”</a:t>
            </a:r>
            <a:endParaRPr lang="en-GB" sz="5700" b="1" dirty="0">
              <a:solidFill>
                <a:srgbClr val="7D9AAA"/>
              </a:solidFill>
              <a:latin typeface="Georgia" pitchFamily="18" charset="0"/>
              <a:cs typeface="Times New Roman" pitchFamily="18" charset="0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6237432" y="4195274"/>
            <a:ext cx="2448272" cy="1024798"/>
          </a:xfrm>
          <a:prstGeom prst="leftRight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5143" tIns="72571" rIns="145143" bIns="72571" rtlCol="0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 smtClean="0"/>
              <a:t>Align</a:t>
            </a:r>
            <a:endParaRPr lang="en-US" b="1" dirty="0"/>
          </a:p>
        </p:txBody>
      </p:sp>
      <p:sp>
        <p:nvSpPr>
          <p:cNvPr id="17" name="Left-Right Arrow 16"/>
          <p:cNvSpPr/>
          <p:nvPr/>
        </p:nvSpPr>
        <p:spPr>
          <a:xfrm>
            <a:off x="2511376" y="4211960"/>
            <a:ext cx="2448272" cy="1024798"/>
          </a:xfrm>
          <a:prstGeom prst="leftRight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5143" tIns="72571" rIns="145143" bIns="72571" rtlCol="0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/>
              <a:t>C</a:t>
            </a:r>
            <a:r>
              <a:rPr lang="en-GB" b="1" dirty="0" smtClean="0"/>
              <a:t>onform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607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15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Discovering/defining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Real architecture</a:t>
            </a:r>
          </a:p>
          <a:p>
            <a:r>
              <a:rPr lang="en-US" dirty="0" smtClean="0"/>
              <a:t>Existing codebase structure</a:t>
            </a:r>
          </a:p>
          <a:p>
            <a:r>
              <a:rPr lang="en-US" dirty="0" smtClean="0"/>
              <a:t>Well-structured containment</a:t>
            </a:r>
          </a:p>
          <a:p>
            <a:r>
              <a:rPr lang="en-US" dirty="0" smtClean="0"/>
              <a:t>Creating well-structured containment</a:t>
            </a:r>
          </a:p>
          <a:p>
            <a:r>
              <a:rPr lang="en-US" dirty="0" err="1" smtClean="0"/>
              <a:t>Levelization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Making it real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84184" y="2603500"/>
            <a:ext cx="5481216" cy="5359400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8000" i="1" dirty="0" smtClean="0"/>
              <a:t>+ Examples</a:t>
            </a:r>
            <a:endParaRPr lang="en-US" sz="8000" i="1" dirty="0"/>
          </a:p>
        </p:txBody>
      </p:sp>
    </p:spTree>
    <p:extLst>
      <p:ext uri="{BB962C8B-B14F-4D97-AF65-F5344CB8AC3E}">
        <p14:creationId xmlns:p14="http://schemas.microsoft.com/office/powerpoint/2010/main" val="4496429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219200" y="2840038"/>
            <a:ext cx="13817600" cy="1960562"/>
          </a:xfrm>
        </p:spPr>
        <p:txBody>
          <a:bodyPr/>
          <a:lstStyle/>
          <a:p>
            <a:r>
              <a:rPr lang="en-US" dirty="0" smtClean="0"/>
              <a:t>Structure101</a:t>
            </a:r>
            <a:br>
              <a:rPr lang="en-US" dirty="0" smtClean="0"/>
            </a:br>
            <a:r>
              <a:rPr lang="en-US" dirty="0" smtClean="0"/>
              <a:t>Overview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219200" y="5181600"/>
            <a:ext cx="11379200" cy="2336800"/>
          </a:xfrm>
        </p:spPr>
        <p:txBody>
          <a:bodyPr/>
          <a:lstStyle/>
          <a:p>
            <a:pPr algn="l"/>
            <a:r>
              <a:rPr lang="en-GB" dirty="0" smtClean="0"/>
              <a:t>What is “well-structured containment”</a:t>
            </a:r>
          </a:p>
        </p:txBody>
      </p:sp>
      <p:pic>
        <p:nvPicPr>
          <p:cNvPr id="5" name="Picture 2" descr="http://www.headwaysoftware.com/images/RopeCoil-274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24144" y="2411760"/>
            <a:ext cx="4824536" cy="528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0191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84288" y="3419872"/>
            <a:ext cx="13817600" cy="2000250"/>
          </a:xfrm>
        </p:spPr>
        <p:txBody>
          <a:bodyPr/>
          <a:lstStyle/>
          <a:p>
            <a:r>
              <a:rPr lang="en-GB" sz="6600" dirty="0">
                <a:solidFill>
                  <a:srgbClr val="FFFFFF"/>
                </a:solidFill>
                <a:latin typeface="Lucida Grande"/>
                <a:sym typeface="Lucida Grande" charset="0"/>
              </a:rPr>
              <a:t>“Well-structured containment</a:t>
            </a:r>
            <a:r>
              <a:rPr lang="en-GB" sz="6600" dirty="0" smtClean="0">
                <a:solidFill>
                  <a:srgbClr val="FFFFFF"/>
                </a:solidFill>
                <a:latin typeface="Lucida Grande"/>
                <a:sym typeface="Lucida Grande" charset="0"/>
              </a:rPr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9073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4344" y="2267744"/>
            <a:ext cx="4707524" cy="5481244"/>
          </a:xfrm>
        </p:spPr>
        <p:txBody>
          <a:bodyPr>
            <a:normAutofit/>
          </a:bodyPr>
          <a:lstStyle/>
          <a:p>
            <a:r>
              <a:rPr lang="en-GB" dirty="0" smtClean="0"/>
              <a:t>Divide and conquer</a:t>
            </a:r>
            <a:r>
              <a:rPr lang="en-US" dirty="0" smtClean="0"/>
              <a:t> </a:t>
            </a:r>
          </a:p>
          <a:p>
            <a:r>
              <a:rPr lang="en-GB" dirty="0" smtClean="0"/>
              <a:t>Code → method → class → package → subsystem </a:t>
            </a:r>
            <a:r>
              <a:rPr lang="en-GB" dirty="0"/>
              <a:t>→ </a:t>
            </a:r>
            <a:r>
              <a:rPr lang="en-GB" dirty="0" smtClean="0"/>
              <a:t>… </a:t>
            </a:r>
          </a:p>
          <a:p>
            <a:r>
              <a:rPr lang="en-GB" dirty="0" smtClean="0"/>
              <a:t>“</a:t>
            </a:r>
            <a:r>
              <a:rPr lang="en-GB" b="1" i="1" u="sng" dirty="0" smtClean="0">
                <a:solidFill>
                  <a:schemeClr val="accent1"/>
                </a:solidFill>
              </a:rPr>
              <a:t>Fat</a:t>
            </a:r>
            <a:r>
              <a:rPr lang="en-GB" dirty="0" smtClean="0"/>
              <a:t>” = too much in one place</a:t>
            </a:r>
          </a:p>
          <a:p>
            <a:r>
              <a:rPr lang="en-GB" dirty="0" smtClean="0"/>
              <a:t>Grow and divide</a:t>
            </a:r>
            <a:endParaRPr lang="en-US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-440952" y="2195735"/>
            <a:ext cx="11505168" cy="6943246"/>
            <a:chOff x="-440952" y="2195735"/>
            <a:chExt cx="11505168" cy="694324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40952" y="4499992"/>
              <a:ext cx="5730789" cy="3110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6114" y="2195736"/>
              <a:ext cx="5725952" cy="31075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6114" y="6028827"/>
              <a:ext cx="5730789" cy="3110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1606" y="2195735"/>
              <a:ext cx="3780211" cy="6943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7990" y="2195735"/>
              <a:ext cx="2436226" cy="6943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97038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248" y="1132519"/>
            <a:ext cx="9721080" cy="8408486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Containment creates </a:t>
            </a:r>
            <a:br>
              <a:rPr lang="en-GB" dirty="0" smtClean="0"/>
            </a:br>
            <a:r>
              <a:rPr lang="en-GB" dirty="0" smtClean="0"/>
              <a:t>dependency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56192" y="1051734"/>
            <a:ext cx="676875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itchFamily="34" charset="0"/>
              <a:buChar char="•"/>
            </a:pPr>
            <a:r>
              <a:rPr lang="en-GB" dirty="0" smtClean="0"/>
              <a:t>Different containment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en-GB" dirty="0" smtClean="0"/>
              <a:t>Very different dependency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en-GB" i="1" dirty="0" smtClean="0">
                <a:solidFill>
                  <a:schemeClr val="accent1"/>
                </a:solidFill>
              </a:rPr>
              <a:t>Containment is key to controlling dependency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77139" y="5336762"/>
            <a:ext cx="4536504" cy="2781014"/>
            <a:chOff x="877139" y="5336762"/>
            <a:chExt cx="4536504" cy="278101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122" y="5336762"/>
              <a:ext cx="4522521" cy="27810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77139" y="5812542"/>
              <a:ext cx="26212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solidFill>
                    <a:srgbClr val="FF0000"/>
                  </a:solidFill>
                </a:rPr>
                <a:t>Containment model 1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63904" y="4841937"/>
            <a:ext cx="4464496" cy="3693142"/>
            <a:chOff x="7263904" y="4841937"/>
            <a:chExt cx="4464496" cy="3693142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3904" y="4841937"/>
              <a:ext cx="4464496" cy="36931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8915449" y="4936652"/>
              <a:ext cx="26212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>
                  <a:solidFill>
                    <a:srgbClr val="FF0000"/>
                  </a:solidFill>
                </a:rPr>
                <a:t>Containment model 2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536" y="2535957"/>
            <a:ext cx="4445861" cy="1964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4702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Dependency creates complexity</a:t>
            </a:r>
            <a:br>
              <a:rPr lang="en-GB" dirty="0" smtClean="0"/>
            </a:br>
            <a:r>
              <a:rPr lang="en-GB" dirty="0" smtClean="0"/>
              <a:t> </a:t>
            </a:r>
            <a:r>
              <a:rPr lang="en-GB" sz="2400" dirty="0" smtClean="0"/>
              <a:t>Roger Sessions: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664" y="1835696"/>
            <a:ext cx="10801200" cy="7056784"/>
          </a:xfrm>
        </p:spPr>
        <p:txBody>
          <a:bodyPr>
            <a:normAutofit fontScale="70000" lnSpcReduction="20000"/>
          </a:bodyPr>
          <a:lstStyle/>
          <a:p>
            <a:r>
              <a:rPr lang="en-US" b="1" i="1" dirty="0" smtClean="0"/>
              <a:t>Law </a:t>
            </a:r>
            <a:r>
              <a:rPr lang="en-US" b="1" i="1" dirty="0"/>
              <a:t>3</a:t>
            </a:r>
            <a:r>
              <a:rPr lang="en-US" dirty="0"/>
              <a:t>. Complexity is driven by interdependencies. </a:t>
            </a:r>
            <a:endParaRPr lang="en-US" dirty="0" smtClean="0"/>
          </a:p>
          <a:p>
            <a:r>
              <a:rPr lang="en-US" b="1" i="1" dirty="0" smtClean="0"/>
              <a:t>Law </a:t>
            </a:r>
            <a:r>
              <a:rPr lang="en-US" b="1" i="1" dirty="0"/>
              <a:t>10</a:t>
            </a:r>
            <a:r>
              <a:rPr lang="en-US" dirty="0"/>
              <a:t>. Complexity is an undesirable architectural attribute of an IT system. </a:t>
            </a:r>
          </a:p>
          <a:p>
            <a:pPr lvl="1"/>
            <a:r>
              <a:rPr lang="en-GB" b="1" i="1" dirty="0" smtClean="0">
                <a:solidFill>
                  <a:schemeClr val="accent1">
                    <a:lumMod val="75000"/>
                  </a:schemeClr>
                </a:solidFill>
              </a:rPr>
              <a:t>Reliability</a:t>
            </a:r>
            <a:r>
              <a:rPr lang="en-GB" dirty="0" smtClean="0"/>
              <a:t>: </a:t>
            </a:r>
            <a:r>
              <a:rPr lang="en-US" dirty="0"/>
              <a:t>Most IT failures are due to </a:t>
            </a:r>
            <a:r>
              <a:rPr lang="en-US" dirty="0" smtClean="0"/>
              <a:t>complexity.</a:t>
            </a:r>
          </a:p>
          <a:p>
            <a:pPr lvl="1"/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Auditability</a:t>
            </a:r>
            <a:r>
              <a:rPr lang="en-US" dirty="0"/>
              <a:t>: complex systems are extremely difficult to audit for regulatory compliance.</a:t>
            </a:r>
          </a:p>
          <a:p>
            <a:pPr lvl="1"/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Security</a:t>
            </a:r>
            <a:r>
              <a:rPr lang="en-US" dirty="0"/>
              <a:t>: complexity increases the </a:t>
            </a:r>
            <a:r>
              <a:rPr lang="en-US" dirty="0" smtClean="0"/>
              <a:t>chances </a:t>
            </a:r>
            <a:r>
              <a:rPr lang="en-US" dirty="0"/>
              <a:t>of fraud and vandalism.</a:t>
            </a:r>
          </a:p>
          <a:p>
            <a:pPr lvl="1"/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Alignment</a:t>
            </a:r>
            <a:r>
              <a:rPr lang="en-US" dirty="0"/>
              <a:t>: complexity results in poor alignment between IT systems and business needs.</a:t>
            </a:r>
          </a:p>
          <a:p>
            <a:pPr lvl="1"/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Cloud</a:t>
            </a:r>
            <a:r>
              <a:rPr lang="en-US" dirty="0"/>
              <a:t>: complexity results in inefficient use of cloud resources.</a:t>
            </a:r>
          </a:p>
          <a:p>
            <a:pPr lvl="1"/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Maintainability</a:t>
            </a:r>
            <a:r>
              <a:rPr lang="en-US" dirty="0"/>
              <a:t>: complexity makes system maintenance much more difficult.</a:t>
            </a:r>
          </a:p>
          <a:p>
            <a:pPr lvl="1"/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Agility</a:t>
            </a:r>
            <a:r>
              <a:rPr lang="en-US" dirty="0"/>
              <a:t>: complexity makes change much more difficult.</a:t>
            </a:r>
          </a:p>
          <a:p>
            <a:pPr lvl="1"/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Scalability</a:t>
            </a:r>
            <a:r>
              <a:rPr lang="en-US" dirty="0"/>
              <a:t>: complex systems are hard to scale up when user demand exceeds expectations</a:t>
            </a:r>
            <a:r>
              <a:rPr lang="en-US" dirty="0" smtClean="0"/>
              <a:t>..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50" y="5076056"/>
            <a:ext cx="3977698" cy="3560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995" y="2583250"/>
            <a:ext cx="1875653" cy="2280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 descr="http://ecx.images-amazon.com/images/I/51rXtVjtl9L._SX258_PJlook-inside-v2,TopRight,1,0_SH2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50" y="2583250"/>
            <a:ext cx="1870200" cy="228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2745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ont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06" y="2987824"/>
            <a:ext cx="2345597" cy="289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0714" y="6262444"/>
            <a:ext cx="541045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/>
                </a:solidFill>
              </a:rPr>
              <a:t>Cumulative Component </a:t>
            </a:r>
          </a:p>
          <a:p>
            <a:r>
              <a:rPr lang="en-US" i="1" dirty="0" smtClean="0">
                <a:solidFill>
                  <a:schemeClr val="accent1"/>
                </a:solidFill>
              </a:rPr>
              <a:t>Dependency (CCD)</a:t>
            </a:r>
          </a:p>
          <a:p>
            <a:r>
              <a:rPr lang="en-GB" dirty="0" smtClean="0"/>
              <a:t>- John </a:t>
            </a:r>
            <a:r>
              <a:rPr lang="en-GB" dirty="0" err="1" smtClean="0"/>
              <a:t>Lakos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Dependency is cumulative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24650" y="2843808"/>
            <a:ext cx="53491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effectLst/>
              </a:rPr>
              <a:t>“In </a:t>
            </a:r>
            <a:r>
              <a:rPr lang="en-US" sz="2400" i="1" dirty="0">
                <a:effectLst/>
              </a:rPr>
              <a:t>software architecture, </a:t>
            </a:r>
            <a:endParaRPr lang="en-US" sz="2400" i="1" dirty="0" smtClean="0">
              <a:effectLst/>
            </a:endParaRPr>
          </a:p>
          <a:p>
            <a:r>
              <a:rPr lang="en-US" sz="2400" i="1" dirty="0" smtClean="0">
                <a:effectLst/>
              </a:rPr>
              <a:t>resource </a:t>
            </a:r>
            <a:r>
              <a:rPr lang="en-US" sz="2400" i="1" dirty="0">
                <a:effectLst/>
              </a:rPr>
              <a:t>constraint is not the big expense right now... </a:t>
            </a:r>
            <a:endParaRPr lang="en-US" sz="2400" i="1" dirty="0" smtClean="0">
              <a:effectLst/>
            </a:endParaRPr>
          </a:p>
          <a:p>
            <a:r>
              <a:rPr lang="en-US" sz="2400" i="1" dirty="0" smtClean="0">
                <a:effectLst/>
              </a:rPr>
              <a:t>it's coupling”</a:t>
            </a:r>
            <a:r>
              <a:rPr lang="en-US" sz="2400" dirty="0" smtClean="0">
                <a:effectLst/>
              </a:rPr>
              <a:t> </a:t>
            </a:r>
          </a:p>
          <a:p>
            <a:r>
              <a:rPr lang="en-US" sz="2400" dirty="0" smtClean="0">
                <a:effectLst/>
              </a:rPr>
              <a:t>-</a:t>
            </a:r>
            <a:r>
              <a:rPr lang="en-US" sz="2400" dirty="0">
                <a:effectLst/>
              </a:rPr>
              <a:t>Neal </a:t>
            </a:r>
            <a:r>
              <a:rPr lang="en-US" sz="2400" dirty="0" smtClean="0">
                <a:effectLst/>
              </a:rPr>
              <a:t>Ford, </a:t>
            </a:r>
            <a:r>
              <a:rPr lang="en-US" sz="2400" dirty="0" err="1" smtClean="0">
                <a:effectLst/>
              </a:rPr>
              <a:t>Thoughtworks</a:t>
            </a:r>
            <a:endParaRPr lang="en-US" sz="2400" dirty="0"/>
          </a:p>
        </p:txBody>
      </p:sp>
      <p:pic>
        <p:nvPicPr>
          <p:cNvPr id="9" name="Picture 3" descr="C:\Dropbox\Camera Uploads\2013-12-02 14.31.0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451" t="57723" r="36038" b="19338"/>
          <a:stretch/>
        </p:blipFill>
        <p:spPr bwMode="auto">
          <a:xfrm>
            <a:off x="4032896" y="2988186"/>
            <a:ext cx="2441717" cy="28949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485664" y="6012160"/>
            <a:ext cx="6627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 smtClean="0">
                <a:effectLst/>
              </a:rPr>
              <a:t>“</a:t>
            </a:r>
            <a:r>
              <a:rPr lang="en-US" sz="2400" i="1" dirty="0" smtClean="0">
                <a:effectLst/>
              </a:rPr>
              <a:t>Law 8. Complexity increases exponentially”</a:t>
            </a:r>
          </a:p>
          <a:p>
            <a:r>
              <a:rPr lang="en-GB" sz="2400" dirty="0" smtClean="0">
                <a:effectLst/>
              </a:rPr>
              <a:t>-Roger Sessions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4167560" y="4716016"/>
            <a:ext cx="2160240" cy="437272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4671616" y="4139952"/>
            <a:ext cx="1224136" cy="437272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963840" y="3635896"/>
            <a:ext cx="643880" cy="437272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5873450" y="5413793"/>
            <a:ext cx="509217" cy="447077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6913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  <p:bldP spid="18" grpId="0" animBg="1"/>
      <p:bldP spid="18" grpId="1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8" y="2771799"/>
            <a:ext cx="7739423" cy="35240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Cycles explode dependency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176" y="6948264"/>
            <a:ext cx="7704856" cy="2520280"/>
          </a:xfrm>
        </p:spPr>
        <p:txBody>
          <a:bodyPr anchor="t"/>
          <a:lstStyle/>
          <a:p>
            <a:r>
              <a:rPr lang="en-GB" dirty="0" smtClean="0"/>
              <a:t>CCD = (1*1) + (11*2) + (7*3) + …</a:t>
            </a:r>
          </a:p>
          <a:p>
            <a:pPr lvl="1"/>
            <a:r>
              <a:rPr lang="en-GB" dirty="0" smtClean="0"/>
              <a:t>&lt; 164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784" y="2771800"/>
            <a:ext cx="7589450" cy="35240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0000208" y="6948264"/>
            <a:ext cx="5112568" cy="25202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  <a:normAutofit/>
          </a:bodyPr>
          <a:lstStyle>
            <a:lvl1pPr marL="542925" indent="-542925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1pPr>
            <a:lvl2pPr marL="1436688" indent="-361950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2pPr>
            <a:lvl3pPr marL="2151063" indent="-352425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3pPr>
            <a:lvl4pPr marL="2873375" indent="-361950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4pPr>
            <a:lvl5pPr marL="3587750" indent="-361950" algn="l" rtl="0" eaLnBrk="0" fontAlgn="base" hangingPunct="0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5pPr>
            <a:lvl6pPr marL="2590800" indent="-406400" algn="l" rtl="0" fontAlgn="base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6pPr>
            <a:lvl7pPr marL="3048000" indent="-406400" algn="l" rtl="0" fontAlgn="base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7pPr>
            <a:lvl8pPr marL="3505200" indent="-406400" algn="l" rtl="0" fontAlgn="base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8pPr>
            <a:lvl9pPr marL="3962400" indent="-406400" algn="l" rtl="0" fontAlgn="base">
              <a:spcBef>
                <a:spcPts val="2300"/>
              </a:spcBef>
              <a:spcAft>
                <a:spcPct val="0"/>
              </a:spcAft>
              <a:buSzPct val="46000"/>
              <a:buChar char="•"/>
              <a:defRPr sz="3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  <a:sym typeface="Optima" charset="0"/>
              </a:defRPr>
            </a:lvl9pPr>
          </a:lstStyle>
          <a:p>
            <a:r>
              <a:rPr lang="en-GB" dirty="0" smtClean="0"/>
              <a:t>CCD = 36</a:t>
            </a:r>
            <a:r>
              <a:rPr lang="en-GB" baseline="30000" dirty="0" smtClean="0"/>
              <a:t>2</a:t>
            </a:r>
          </a:p>
          <a:p>
            <a:pPr lvl="1"/>
            <a:r>
              <a:rPr lang="en-GB" dirty="0" smtClean="0"/>
              <a:t>= 1,296 !!!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2304464" y="467544"/>
            <a:ext cx="32512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“</a:t>
            </a:r>
            <a:r>
              <a:rPr lang="en-US" sz="2000" i="1" dirty="0"/>
              <a:t>Cyclic dependencies have</a:t>
            </a:r>
          </a:p>
          <a:p>
            <a:r>
              <a:rPr lang="en-US" sz="2000" i="1" dirty="0"/>
              <a:t>the greatest capacity to</a:t>
            </a:r>
          </a:p>
          <a:p>
            <a:r>
              <a:rPr lang="en-US" sz="2000" i="1" dirty="0"/>
              <a:t>increase the overall cost</a:t>
            </a:r>
          </a:p>
          <a:p>
            <a:r>
              <a:rPr lang="en-US" sz="2000" i="1" dirty="0"/>
              <a:t>of developing and </a:t>
            </a:r>
          </a:p>
          <a:p>
            <a:r>
              <a:rPr lang="en-US" sz="2000" i="1" dirty="0"/>
              <a:t>maintaining a system</a:t>
            </a:r>
            <a:r>
              <a:rPr lang="en-US" sz="2000" i="1" dirty="0" smtClean="0"/>
              <a:t>”</a:t>
            </a:r>
          </a:p>
          <a:p>
            <a:r>
              <a:rPr lang="en-GB" sz="2000" dirty="0" smtClean="0"/>
              <a:t>- John </a:t>
            </a:r>
            <a:r>
              <a:rPr lang="en-GB" sz="2000" dirty="0" err="1" smtClean="0"/>
              <a:t>Lakos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09013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2960" y="1132519"/>
            <a:ext cx="9721080" cy="8408486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 “well-structured containment” is…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775576" y="2339752"/>
            <a:ext cx="6921376" cy="6372200"/>
          </a:xfrm>
        </p:spPr>
        <p:txBody>
          <a:bodyPr anchor="t">
            <a:normAutofit/>
          </a:bodyPr>
          <a:lstStyle/>
          <a:p>
            <a:r>
              <a:rPr lang="en-GB" dirty="0"/>
              <a:t>No “tangled” containers</a:t>
            </a:r>
          </a:p>
          <a:p>
            <a:r>
              <a:rPr lang="en-GB" dirty="0" smtClean="0"/>
              <a:t>No “fat” containers</a:t>
            </a:r>
          </a:p>
          <a:p>
            <a:r>
              <a:rPr lang="en-GB" i="1" dirty="0" smtClean="0">
                <a:solidFill>
                  <a:schemeClr val="accent1">
                    <a:lumMod val="75000"/>
                  </a:schemeClr>
                </a:solidFill>
              </a:rPr>
              <a:t>… a foundation for “architecture”</a:t>
            </a:r>
          </a:p>
          <a:p>
            <a:pPr lvl="1"/>
            <a:r>
              <a:rPr lang="en-GB" i="1" dirty="0" smtClean="0">
                <a:solidFill>
                  <a:schemeClr val="accent1">
                    <a:lumMod val="75000"/>
                  </a:schemeClr>
                </a:solidFill>
              </a:rPr>
              <a:t>Modules/Rules</a:t>
            </a:r>
          </a:p>
          <a:p>
            <a:pPr lvl="1"/>
            <a:r>
              <a:rPr lang="en-GB" i="1" dirty="0" smtClean="0">
                <a:solidFill>
                  <a:schemeClr val="accent1">
                    <a:lumMod val="75000"/>
                  </a:schemeClr>
                </a:solidFill>
              </a:rPr>
              <a:t>Communication</a:t>
            </a:r>
          </a:p>
          <a:p>
            <a:pPr lvl="1"/>
            <a:r>
              <a:rPr lang="en-GB" i="1" dirty="0" smtClean="0">
                <a:solidFill>
                  <a:schemeClr val="accent1">
                    <a:lumMod val="75000"/>
                  </a:schemeClr>
                </a:solidFill>
              </a:rPr>
              <a:t>Enforcement</a:t>
            </a:r>
          </a:p>
          <a:p>
            <a:pPr lvl="1"/>
            <a:r>
              <a:rPr lang="en-GB" i="1" dirty="0" smtClean="0">
                <a:solidFill>
                  <a:schemeClr val="accent1">
                    <a:lumMod val="75000"/>
                  </a:schemeClr>
                </a:solidFill>
              </a:rPr>
              <a:t>Controlled evolution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84" y="2543440"/>
            <a:ext cx="5947652" cy="56378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3467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219200" y="2840038"/>
            <a:ext cx="13817600" cy="1960562"/>
          </a:xfrm>
        </p:spPr>
        <p:txBody>
          <a:bodyPr/>
          <a:lstStyle/>
          <a:p>
            <a:r>
              <a:rPr lang="en-US" smtClean="0"/>
              <a:t>Structure101</a:t>
            </a:r>
            <a:br>
              <a:rPr lang="en-US" smtClean="0"/>
            </a:br>
            <a:r>
              <a:rPr lang="en-US" smtClean="0"/>
              <a:t>Overview</a:t>
            </a:r>
            <a:endParaRPr lang="en-US" dirty="0" smtClean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219200" y="5181600"/>
            <a:ext cx="11379200" cy="2336800"/>
          </a:xfrm>
        </p:spPr>
        <p:txBody>
          <a:bodyPr/>
          <a:lstStyle/>
          <a:p>
            <a:pPr algn="l"/>
            <a:r>
              <a:rPr lang="en-GB" dirty="0" smtClean="0"/>
              <a:t>How do we get</a:t>
            </a:r>
          </a:p>
          <a:p>
            <a:pPr algn="l"/>
            <a:r>
              <a:rPr lang="en-GB" dirty="0" smtClean="0"/>
              <a:t>“well-structured containment”</a:t>
            </a:r>
          </a:p>
        </p:txBody>
      </p:sp>
      <p:pic>
        <p:nvPicPr>
          <p:cNvPr id="5" name="Picture 2" descr="http://www.headwaysoftware.com/images/RopeCoil-274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24144" y="2411760"/>
            <a:ext cx="4824536" cy="528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4650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84288" y="5564138"/>
            <a:ext cx="13817600" cy="1816100"/>
          </a:xfrm>
        </p:spPr>
        <p:txBody>
          <a:bodyPr/>
          <a:lstStyle/>
          <a:p>
            <a:r>
              <a:rPr lang="en-GB" dirty="0" smtClean="0"/>
              <a:t>How do we get it?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84288" y="3563888"/>
            <a:ext cx="13817600" cy="2000250"/>
          </a:xfrm>
        </p:spPr>
        <p:txBody>
          <a:bodyPr/>
          <a:lstStyle/>
          <a:p>
            <a:r>
              <a:rPr lang="en-GB" sz="6600" dirty="0">
                <a:solidFill>
                  <a:srgbClr val="FFFFFF"/>
                </a:solidFill>
                <a:latin typeface="Lucida Grande"/>
                <a:sym typeface="Lucida Grande" charset="0"/>
              </a:rPr>
              <a:t>“Well-structured containment</a:t>
            </a:r>
            <a:r>
              <a:rPr lang="en-GB" sz="6600" dirty="0" smtClean="0">
                <a:solidFill>
                  <a:srgbClr val="FFFFFF"/>
                </a:solidFill>
                <a:latin typeface="Lucida Grande"/>
                <a:sym typeface="Lucida Grande" charset="0"/>
              </a:rPr>
              <a:t>”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017" y="5941564"/>
            <a:ext cx="3910624" cy="3382590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2130110" y="6722197"/>
            <a:ext cx="2448272" cy="2035111"/>
            <a:chOff x="3560291" y="4139952"/>
            <a:chExt cx="5791845" cy="4740209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650" y="4139952"/>
              <a:ext cx="5079486" cy="4740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56" t="27619" r="39691" b="53396"/>
            <a:stretch/>
          </p:blipFill>
          <p:spPr bwMode="auto">
            <a:xfrm>
              <a:off x="5410521" y="5250489"/>
              <a:ext cx="3914457" cy="2489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291" y="5185155"/>
              <a:ext cx="1493808" cy="255519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13" descr="http://structure101.com/help/java/studio/Content/Resources/Images/image2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334" y="5627128"/>
            <a:ext cx="2113079" cy="1982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Bent-Up Arrow 3"/>
          <p:cNvSpPr/>
          <p:nvPr/>
        </p:nvSpPr>
        <p:spPr>
          <a:xfrm flipH="1">
            <a:off x="12590743" y="7163241"/>
            <a:ext cx="1313340" cy="892219"/>
          </a:xfrm>
          <a:prstGeom prst="bentUp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lIns="145143" tIns="72571" rIns="145143" bIns="72571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51427">
              <a:defRPr/>
            </a:pPr>
            <a:endParaRPr lang="en-US" sz="3800">
              <a:solidFill>
                <a:srgbClr val="FFFFFF"/>
              </a:solidFill>
              <a:latin typeface="Optima"/>
            </a:endParaRPr>
          </a:p>
        </p:txBody>
      </p:sp>
      <p:sp>
        <p:nvSpPr>
          <p:cNvPr id="7" name="Bent-Up Arrow 6"/>
          <p:cNvSpPr/>
          <p:nvPr/>
        </p:nvSpPr>
        <p:spPr>
          <a:xfrm>
            <a:off x="10689950" y="7212157"/>
            <a:ext cx="1318530" cy="892219"/>
          </a:xfrm>
          <a:prstGeom prst="bentUp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lIns="145143" tIns="72571" rIns="145143" bIns="72571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51427">
              <a:defRPr/>
            </a:pPr>
            <a:endParaRPr lang="en-US" sz="3800">
              <a:solidFill>
                <a:srgbClr val="FFFFFF"/>
              </a:solidFill>
              <a:latin typeface="Optim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887600" y="7445556"/>
            <a:ext cx="81144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0" b="1" dirty="0" smtClean="0">
                <a:ln w="11430"/>
                <a:solidFill>
                  <a:srgbClr val="C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?</a:t>
            </a:r>
            <a:endParaRPr lang="en-US" sz="8000" b="1" dirty="0">
              <a:ln w="11430"/>
              <a:solidFill>
                <a:srgbClr val="C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41780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219200" y="2840038"/>
            <a:ext cx="13817600" cy="1960562"/>
          </a:xfrm>
        </p:spPr>
        <p:txBody>
          <a:bodyPr/>
          <a:lstStyle/>
          <a:p>
            <a:r>
              <a:rPr lang="en-US" smtClean="0"/>
              <a:t>Structure101</a:t>
            </a:r>
            <a:br>
              <a:rPr lang="en-US" smtClean="0"/>
            </a:br>
            <a:r>
              <a:rPr lang="en-US" smtClean="0"/>
              <a:t>Overview</a:t>
            </a:r>
            <a:endParaRPr lang="en-US" dirty="0" smtClean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219200" y="5181600"/>
            <a:ext cx="11379200" cy="2336800"/>
          </a:xfrm>
        </p:spPr>
        <p:txBody>
          <a:bodyPr/>
          <a:lstStyle/>
          <a:p>
            <a:pPr algn="l"/>
            <a:r>
              <a:rPr lang="en-GB" dirty="0" smtClean="0"/>
              <a:t>About Structure101 Inc.</a:t>
            </a:r>
          </a:p>
        </p:txBody>
      </p:sp>
      <p:pic>
        <p:nvPicPr>
          <p:cNvPr id="5" name="Picture 2" descr="http://www.headwaysoftware.com/images/RopeCoil-274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04064" y="2411760"/>
            <a:ext cx="4824536" cy="528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7824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2960" y="1132519"/>
            <a:ext cx="9721080" cy="8408486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Down Arrow 14"/>
          <p:cNvSpPr/>
          <p:nvPr/>
        </p:nvSpPr>
        <p:spPr bwMode="auto">
          <a:xfrm>
            <a:off x="783184" y="2543440"/>
            <a:ext cx="864096" cy="5637811"/>
          </a:xfrm>
          <a:prstGeom prst="downArrow">
            <a:avLst/>
          </a:prstGeom>
          <a:solidFill>
            <a:schemeClr val="tx1"/>
          </a:solidFill>
          <a:ln w="12700" cap="flat" cmpd="sng" algn="ctr">
            <a:solidFill>
              <a:schemeClr val="bg2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spc="1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D</a:t>
            </a:r>
            <a:r>
              <a:rPr kumimoji="0" lang="en-GB" sz="2400" i="0" u="none" strike="noStrike" spc="100" normalizeH="0" baseline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sym typeface="Helvetica Neue Light" charset="0"/>
              </a:rPr>
              <a:t>ependencies</a:t>
            </a:r>
            <a:endParaRPr kumimoji="0" lang="en-US" sz="2400" i="0" u="none" strike="noStrike" spc="100" normalizeH="0" baseline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sym typeface="Helvetica Neue Light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“Well-structured containment” is…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127504" y="2339752"/>
            <a:ext cx="6921376" cy="6372200"/>
          </a:xfrm>
        </p:spPr>
        <p:txBody>
          <a:bodyPr anchor="t">
            <a:normAutofit/>
          </a:bodyPr>
          <a:lstStyle/>
          <a:p>
            <a:r>
              <a:rPr lang="en-GB" dirty="0" smtClean="0"/>
              <a:t>Hierarchical organization</a:t>
            </a:r>
          </a:p>
          <a:p>
            <a:r>
              <a:rPr lang="en-GB" dirty="0" smtClean="0"/>
              <a:t>No “fat” containers</a:t>
            </a:r>
          </a:p>
          <a:p>
            <a:r>
              <a:rPr lang="en-GB" dirty="0" smtClean="0"/>
              <a:t>No “tangled” containers</a:t>
            </a:r>
          </a:p>
          <a:p>
            <a:r>
              <a:rPr lang="en-GB" i="1" dirty="0" smtClean="0">
                <a:solidFill>
                  <a:schemeClr val="accent1">
                    <a:lumMod val="75000"/>
                  </a:schemeClr>
                </a:solidFill>
              </a:rPr>
              <a:t>… a foundation for “architecture”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84" y="2543440"/>
            <a:ext cx="5947652" cy="56378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38378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9024" y="2411760"/>
            <a:ext cx="7079225" cy="6123349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863304" y="3068497"/>
            <a:ext cx="5791845" cy="4740209"/>
            <a:chOff x="3560291" y="4139952"/>
            <a:chExt cx="5791845" cy="4740209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650" y="4139952"/>
              <a:ext cx="5079486" cy="4740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56" t="27619" r="39691" b="53396"/>
            <a:stretch/>
          </p:blipFill>
          <p:spPr bwMode="auto">
            <a:xfrm>
              <a:off x="5410521" y="5250489"/>
              <a:ext cx="3914457" cy="2489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291" y="5185155"/>
              <a:ext cx="1493808" cy="255519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>
            <a:off x="-80912" y="7925599"/>
            <a:ext cx="3734769" cy="639002"/>
          </a:xfrm>
          <a:prstGeom prst="rect">
            <a:avLst/>
          </a:prstGeom>
          <a:noFill/>
          <a:effectLst>
            <a:softEdge rad="635000"/>
          </a:effectLst>
        </p:spPr>
        <p:txBody>
          <a:bodyPr wrap="none" lIns="145143" tIns="72571" rIns="145143" bIns="72571" rtlCol="0" anchor="ctr">
            <a:spAutoFit/>
          </a:bodyPr>
          <a:lstStyle/>
          <a:p>
            <a:pPr algn="l"/>
            <a:r>
              <a:rPr lang="en-GB" sz="3200" b="1" dirty="0" smtClean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Implementation</a:t>
            </a:r>
            <a:endParaRPr lang="en-GB" sz="3200" b="1" dirty="0">
              <a:solidFill>
                <a:srgbClr val="7D9AAA"/>
              </a:solidFill>
              <a:latin typeface="Georgia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1616" y="7740352"/>
            <a:ext cx="2995784" cy="1131444"/>
          </a:xfrm>
          <a:prstGeom prst="rect">
            <a:avLst/>
          </a:prstGeom>
          <a:noFill/>
          <a:effectLst>
            <a:softEdge rad="635000"/>
          </a:effectLst>
        </p:spPr>
        <p:txBody>
          <a:bodyPr wrap="none" lIns="145143" tIns="72571" rIns="145143" bIns="72571" rtlCol="0" anchor="ctr">
            <a:spAutoFit/>
          </a:bodyPr>
          <a:lstStyle/>
          <a:p>
            <a:pPr algn="r"/>
            <a:r>
              <a:rPr lang="en-GB" sz="3200" b="1" dirty="0" smtClean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Physical</a:t>
            </a:r>
          </a:p>
          <a:p>
            <a:pPr algn="r"/>
            <a:r>
              <a:rPr lang="en-GB" sz="3200" b="1" dirty="0" smtClean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organization</a:t>
            </a:r>
            <a:endParaRPr lang="en-GB" sz="3200" b="1" dirty="0">
              <a:solidFill>
                <a:srgbClr val="7D9AAA"/>
              </a:solidFill>
              <a:latin typeface="Georgia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Raw materials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40" y="2425803"/>
            <a:ext cx="3859420" cy="365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Bent-Up Arrow 18"/>
          <p:cNvSpPr/>
          <p:nvPr/>
        </p:nvSpPr>
        <p:spPr>
          <a:xfrm>
            <a:off x="567160" y="5076056"/>
            <a:ext cx="2321625" cy="1562675"/>
          </a:xfrm>
          <a:prstGeom prst="bentUp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45143" tIns="72571" rIns="145143" bIns="72571"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51427">
              <a:defRPr/>
            </a:pPr>
            <a:endParaRPr lang="en-US" sz="3800">
              <a:solidFill>
                <a:srgbClr val="FFFFFF"/>
              </a:solidFill>
              <a:latin typeface="Optima"/>
            </a:endParaRPr>
          </a:p>
        </p:txBody>
      </p:sp>
      <p:sp>
        <p:nvSpPr>
          <p:cNvPr id="15" name="Bent-Up Arrow 14"/>
          <p:cNvSpPr/>
          <p:nvPr/>
        </p:nvSpPr>
        <p:spPr>
          <a:xfrm flipH="1">
            <a:off x="3797213" y="5076056"/>
            <a:ext cx="2312486" cy="1562675"/>
          </a:xfrm>
          <a:prstGeom prst="bentUp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45143" tIns="72571" rIns="145143" bIns="72571"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51427">
              <a:defRPr/>
            </a:pPr>
            <a:endParaRPr lang="en-US" sz="3800">
              <a:solidFill>
                <a:srgbClr val="FFFFFF"/>
              </a:solidFill>
              <a:latin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6275587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9024" y="2411760"/>
            <a:ext cx="7079225" cy="6123349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-80912" y="7925599"/>
            <a:ext cx="3734769" cy="639002"/>
          </a:xfrm>
          <a:prstGeom prst="rect">
            <a:avLst/>
          </a:prstGeom>
          <a:noFill/>
          <a:effectLst>
            <a:softEdge rad="635000"/>
          </a:effectLst>
        </p:spPr>
        <p:txBody>
          <a:bodyPr wrap="none" lIns="145143" tIns="72571" rIns="145143" bIns="72571" rtlCol="0" anchor="ctr">
            <a:spAutoFit/>
          </a:bodyPr>
          <a:lstStyle/>
          <a:p>
            <a:pPr algn="l"/>
            <a:r>
              <a:rPr lang="en-GB" sz="3200" b="1" dirty="0" smtClean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Implementation</a:t>
            </a:r>
            <a:endParaRPr lang="en-GB" sz="3200" b="1" dirty="0">
              <a:solidFill>
                <a:srgbClr val="7D9AAA"/>
              </a:solidFill>
              <a:latin typeface="Georgia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source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9432" y="2051720"/>
            <a:ext cx="7281416" cy="6820076"/>
          </a:xfrm>
        </p:spPr>
        <p:txBody>
          <a:bodyPr>
            <a:normAutofit/>
          </a:bodyPr>
          <a:lstStyle/>
          <a:p>
            <a:r>
              <a:rPr lang="en-GB" dirty="0" smtClean="0"/>
              <a:t>Recursively group cohesive clusters of files</a:t>
            </a:r>
          </a:p>
          <a:p>
            <a:r>
              <a:rPr lang="en-GB" i="1" dirty="0" smtClean="0">
                <a:solidFill>
                  <a:schemeClr val="accent1">
                    <a:lumMod val="75000"/>
                  </a:schemeClr>
                </a:solidFill>
              </a:rPr>
              <a:t>Bust or isolate large file-level tangles</a:t>
            </a:r>
          </a:p>
          <a:p>
            <a:r>
              <a:rPr lang="en-GB" dirty="0" smtClean="0"/>
              <a:t>Can </a:t>
            </a:r>
            <a:r>
              <a:rPr lang="en-GB" dirty="0"/>
              <a:t>be partly </a:t>
            </a:r>
            <a:r>
              <a:rPr lang="en-GB" dirty="0" smtClean="0"/>
              <a:t>automated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40" y="2425803"/>
            <a:ext cx="3859420" cy="365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Bent-Up Arrow 18"/>
          <p:cNvSpPr/>
          <p:nvPr/>
        </p:nvSpPr>
        <p:spPr>
          <a:xfrm>
            <a:off x="567160" y="5076056"/>
            <a:ext cx="2321625" cy="1562675"/>
          </a:xfrm>
          <a:prstGeom prst="bentUp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45143" tIns="72571" rIns="145143" bIns="72571"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51427">
              <a:defRPr/>
            </a:pPr>
            <a:endParaRPr lang="en-US" sz="3800">
              <a:solidFill>
                <a:srgbClr val="FFFFFF"/>
              </a:solidFill>
              <a:latin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3604917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9024" y="2411760"/>
            <a:ext cx="7079225" cy="6123349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863304" y="3068497"/>
            <a:ext cx="5791845" cy="4740209"/>
            <a:chOff x="3560291" y="4139952"/>
            <a:chExt cx="5791845" cy="4740209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650" y="4139952"/>
              <a:ext cx="5079486" cy="4740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56" t="27619" r="39691" b="53396"/>
            <a:stretch/>
          </p:blipFill>
          <p:spPr bwMode="auto">
            <a:xfrm>
              <a:off x="5410521" y="5250489"/>
              <a:ext cx="3914457" cy="2489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291" y="5185155"/>
              <a:ext cx="1493808" cy="255519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>
            <a:off x="-80912" y="7925599"/>
            <a:ext cx="3734769" cy="639002"/>
          </a:xfrm>
          <a:prstGeom prst="rect">
            <a:avLst/>
          </a:prstGeom>
          <a:noFill/>
          <a:effectLst>
            <a:softEdge rad="635000"/>
          </a:effectLst>
        </p:spPr>
        <p:txBody>
          <a:bodyPr wrap="none" lIns="145143" tIns="72571" rIns="145143" bIns="72571" rtlCol="0" anchor="ctr">
            <a:spAutoFit/>
          </a:bodyPr>
          <a:lstStyle/>
          <a:p>
            <a:pPr algn="l"/>
            <a:r>
              <a:rPr lang="en-GB" sz="3200" b="1" dirty="0" smtClean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Implementation</a:t>
            </a:r>
            <a:endParaRPr lang="en-GB" sz="3200" b="1" dirty="0">
              <a:solidFill>
                <a:srgbClr val="7D9AAA"/>
              </a:solidFill>
              <a:latin typeface="Georgia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1616" y="7740352"/>
            <a:ext cx="2995784" cy="1131444"/>
          </a:xfrm>
          <a:prstGeom prst="rect">
            <a:avLst/>
          </a:prstGeom>
          <a:noFill/>
          <a:effectLst>
            <a:softEdge rad="635000"/>
          </a:effectLst>
        </p:spPr>
        <p:txBody>
          <a:bodyPr wrap="none" lIns="145143" tIns="72571" rIns="145143" bIns="72571" rtlCol="0" anchor="ctr">
            <a:spAutoFit/>
          </a:bodyPr>
          <a:lstStyle/>
          <a:p>
            <a:pPr algn="r"/>
            <a:r>
              <a:rPr lang="en-GB" sz="3200" b="1" dirty="0" smtClean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Physical</a:t>
            </a:r>
          </a:p>
          <a:p>
            <a:pPr algn="r"/>
            <a:r>
              <a:rPr lang="en-GB" sz="3200" b="1" dirty="0" smtClean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organization</a:t>
            </a:r>
            <a:endParaRPr lang="en-GB" sz="3200" b="1" dirty="0">
              <a:solidFill>
                <a:srgbClr val="7D9AAA"/>
              </a:solidFill>
              <a:latin typeface="Georgia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physical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9432" y="2051720"/>
            <a:ext cx="7281416" cy="6820076"/>
          </a:xfrm>
        </p:spPr>
        <p:txBody>
          <a:bodyPr>
            <a:normAutofit/>
          </a:bodyPr>
          <a:lstStyle/>
          <a:p>
            <a:r>
              <a:rPr lang="en-GB" dirty="0" smtClean="0"/>
              <a:t>Restructure/refactor</a:t>
            </a:r>
          </a:p>
          <a:p>
            <a:r>
              <a:rPr lang="en-GB" dirty="0" smtClean="0"/>
              <a:t>Disentangle</a:t>
            </a:r>
          </a:p>
          <a:p>
            <a:r>
              <a:rPr lang="en-GB" dirty="0" smtClean="0"/>
              <a:t>Preserve familiar structures</a:t>
            </a:r>
          </a:p>
          <a:p>
            <a:r>
              <a:rPr lang="en-GB" dirty="0" smtClean="0"/>
              <a:t>Guided/manual </a:t>
            </a:r>
            <a:r>
              <a:rPr lang="en-GB" dirty="0"/>
              <a:t>reorganization</a:t>
            </a:r>
          </a:p>
          <a:p>
            <a:r>
              <a:rPr lang="en-GB" dirty="0" smtClean="0"/>
              <a:t>Can be harder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40" y="2497811"/>
            <a:ext cx="3859420" cy="365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Bent-Up Arrow 17"/>
          <p:cNvSpPr/>
          <p:nvPr/>
        </p:nvSpPr>
        <p:spPr>
          <a:xfrm flipH="1">
            <a:off x="3797213" y="5076056"/>
            <a:ext cx="2312486" cy="1562675"/>
          </a:xfrm>
          <a:prstGeom prst="bentUp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45143" tIns="72571" rIns="145143" bIns="72571"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51427">
              <a:defRPr/>
            </a:pPr>
            <a:endParaRPr lang="en-US" sz="3800">
              <a:solidFill>
                <a:srgbClr val="FFFFFF"/>
              </a:solidFill>
              <a:latin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8056177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9024" y="2411760"/>
            <a:ext cx="7079225" cy="6123349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863304" y="3068497"/>
            <a:ext cx="5791845" cy="4740209"/>
            <a:chOff x="3560291" y="4139952"/>
            <a:chExt cx="5791845" cy="4740209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650" y="4139952"/>
              <a:ext cx="5079486" cy="4740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56" t="27619" r="39691" b="53396"/>
            <a:stretch/>
          </p:blipFill>
          <p:spPr bwMode="auto">
            <a:xfrm>
              <a:off x="5410521" y="5250489"/>
              <a:ext cx="3914457" cy="2489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291" y="5185155"/>
              <a:ext cx="1493808" cy="255519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>
            <a:off x="-80912" y="7925599"/>
            <a:ext cx="3734769" cy="639002"/>
          </a:xfrm>
          <a:prstGeom prst="rect">
            <a:avLst/>
          </a:prstGeom>
          <a:noFill/>
          <a:effectLst>
            <a:softEdge rad="635000"/>
          </a:effectLst>
        </p:spPr>
        <p:txBody>
          <a:bodyPr wrap="none" lIns="145143" tIns="72571" rIns="145143" bIns="72571" rtlCol="0" anchor="ctr">
            <a:spAutoFit/>
          </a:bodyPr>
          <a:lstStyle/>
          <a:p>
            <a:pPr algn="l"/>
            <a:r>
              <a:rPr lang="en-GB" sz="3200" b="1" dirty="0" smtClean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Implementation</a:t>
            </a:r>
            <a:endParaRPr lang="en-GB" sz="3200" b="1" dirty="0">
              <a:solidFill>
                <a:srgbClr val="7D9AAA"/>
              </a:solidFill>
              <a:latin typeface="Georgia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1616" y="7740352"/>
            <a:ext cx="2995784" cy="1131444"/>
          </a:xfrm>
          <a:prstGeom prst="rect">
            <a:avLst/>
          </a:prstGeom>
          <a:noFill/>
          <a:effectLst>
            <a:softEdge rad="635000"/>
          </a:effectLst>
        </p:spPr>
        <p:txBody>
          <a:bodyPr wrap="none" lIns="145143" tIns="72571" rIns="145143" bIns="72571" rtlCol="0" anchor="ctr">
            <a:spAutoFit/>
          </a:bodyPr>
          <a:lstStyle/>
          <a:p>
            <a:pPr algn="r"/>
            <a:r>
              <a:rPr lang="en-GB" sz="3200" b="1" dirty="0" smtClean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Physical</a:t>
            </a:r>
          </a:p>
          <a:p>
            <a:pPr algn="r"/>
            <a:r>
              <a:rPr lang="en-GB" sz="3200" b="1" dirty="0" smtClean="0">
                <a:solidFill>
                  <a:srgbClr val="7D9AAA"/>
                </a:solidFill>
                <a:latin typeface="Georgia" pitchFamily="18" charset="0"/>
                <a:cs typeface="Times New Roman" pitchFamily="18" charset="0"/>
              </a:rPr>
              <a:t>organization</a:t>
            </a:r>
            <a:endParaRPr lang="en-GB" sz="3200" b="1" dirty="0">
              <a:solidFill>
                <a:srgbClr val="7D9AAA"/>
              </a:solidFill>
              <a:latin typeface="Georgia" pitchFamily="18" charset="0"/>
              <a:cs typeface="Times New Roman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Draw on both implementation and existing physical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9432" y="2051720"/>
            <a:ext cx="7281416" cy="6820076"/>
          </a:xfrm>
        </p:spPr>
        <p:txBody>
          <a:bodyPr>
            <a:normAutofit/>
          </a:bodyPr>
          <a:lstStyle/>
          <a:p>
            <a:r>
              <a:rPr lang="en-GB" dirty="0" smtClean="0"/>
              <a:t>Use the physical organization where it is reasonably well-structured</a:t>
            </a:r>
          </a:p>
          <a:p>
            <a:r>
              <a:rPr lang="en-GB" dirty="0" smtClean="0"/>
              <a:t>Build a new structure where it isn’t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40" y="2569819"/>
            <a:ext cx="3859420" cy="365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Bent-Up Arrow 17"/>
          <p:cNvSpPr/>
          <p:nvPr/>
        </p:nvSpPr>
        <p:spPr>
          <a:xfrm flipH="1">
            <a:off x="3797213" y="5076056"/>
            <a:ext cx="2312486" cy="1562675"/>
          </a:xfrm>
          <a:prstGeom prst="bentUp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45143" tIns="72571" rIns="145143" bIns="72571"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51427">
              <a:defRPr/>
            </a:pPr>
            <a:endParaRPr lang="en-US" sz="3800">
              <a:solidFill>
                <a:srgbClr val="FFFFFF"/>
              </a:solidFill>
              <a:latin typeface="Optima"/>
            </a:endParaRPr>
          </a:p>
        </p:txBody>
      </p:sp>
      <p:sp>
        <p:nvSpPr>
          <p:cNvPr id="19" name="Bent-Up Arrow 18"/>
          <p:cNvSpPr/>
          <p:nvPr/>
        </p:nvSpPr>
        <p:spPr>
          <a:xfrm>
            <a:off x="567160" y="5076056"/>
            <a:ext cx="2321625" cy="1562675"/>
          </a:xfrm>
          <a:prstGeom prst="bentUp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45143" tIns="72571" rIns="145143" bIns="72571"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51427">
              <a:defRPr/>
            </a:pPr>
            <a:endParaRPr lang="en-US" sz="3800">
              <a:solidFill>
                <a:srgbClr val="FFFFFF"/>
              </a:solidFill>
              <a:latin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5519677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containment from implementation up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504264" y="2603500"/>
            <a:ext cx="5256584" cy="5359400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Find “cohesive clusters” of source files</a:t>
            </a:r>
          </a:p>
          <a:p>
            <a:r>
              <a:rPr lang="en-GB" dirty="0" smtClean="0"/>
              <a:t>(use automation)</a:t>
            </a:r>
          </a:p>
          <a:p>
            <a:r>
              <a:rPr lang="en-GB" dirty="0" smtClean="0"/>
              <a:t>Wrap them into containers</a:t>
            </a:r>
          </a:p>
          <a:p>
            <a:r>
              <a:rPr lang="en-GB" dirty="0" smtClean="0"/>
              <a:t>Find cohesive clusters of containers</a:t>
            </a:r>
          </a:p>
          <a:p>
            <a:r>
              <a:rPr lang="en-GB" dirty="0" smtClean="0"/>
              <a:t>Wrap them into higher level containers</a:t>
            </a:r>
          </a:p>
          <a:p>
            <a:r>
              <a:rPr lang="en-GB" dirty="0" smtClean="0"/>
              <a:t>Repeat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928" y="1852146"/>
            <a:ext cx="9721080" cy="8408486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3" t="5975" r="35578" b="-159"/>
          <a:stretch/>
        </p:blipFill>
        <p:spPr bwMode="auto">
          <a:xfrm>
            <a:off x="711176" y="2474190"/>
            <a:ext cx="7992888" cy="662531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7" r="22020"/>
          <a:stretch/>
        </p:blipFill>
        <p:spPr bwMode="auto">
          <a:xfrm>
            <a:off x="4089606" y="3923928"/>
            <a:ext cx="5277663" cy="324036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72" y="3084856"/>
            <a:ext cx="3046090" cy="5271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6084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0" y="107504"/>
            <a:ext cx="14287500" cy="2286000"/>
          </a:xfrm>
        </p:spPr>
        <p:txBody>
          <a:bodyPr/>
          <a:lstStyle/>
          <a:p>
            <a:r>
              <a:rPr lang="en-GB" dirty="0" smtClean="0"/>
              <a:t>Restructuring physical organization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36" y="5300169"/>
            <a:ext cx="8020050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088" y="1835696"/>
            <a:ext cx="696277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104" y="6084168"/>
            <a:ext cx="696277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015432" y="2699792"/>
            <a:ext cx="9145016" cy="468052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003244" y="3995936"/>
            <a:ext cx="173428" cy="417646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128" name="Picture 8" descr="http://2.bp.blogspot.com/-sSEU8AMe4BY/UV8pMOOVgwI/AAAAAAAADUE/z39pbY5EtpY/s1600/Cros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004" y="3299228"/>
            <a:ext cx="517240" cy="51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56" y="2159912"/>
            <a:ext cx="2664296" cy="291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2511376" y="4355976"/>
            <a:ext cx="648072" cy="237770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163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219200" y="2840038"/>
            <a:ext cx="9213056" cy="1960562"/>
          </a:xfrm>
        </p:spPr>
        <p:txBody>
          <a:bodyPr/>
          <a:lstStyle/>
          <a:p>
            <a:r>
              <a:rPr lang="en-GB" dirty="0"/>
              <a:t>Key concept: Levelization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219200" y="5181600"/>
            <a:ext cx="11379200" cy="2336800"/>
          </a:xfrm>
        </p:spPr>
        <p:txBody>
          <a:bodyPr/>
          <a:lstStyle/>
          <a:p>
            <a:pPr algn="l"/>
            <a:r>
              <a:rPr lang="en-GB" dirty="0" smtClean="0"/>
              <a:t>Cutting through the detail</a:t>
            </a:r>
          </a:p>
        </p:txBody>
      </p:sp>
      <p:pic>
        <p:nvPicPr>
          <p:cNvPr id="5" name="Picture 2" descr="http://www.headwaysoftware.com/images/RopeCoil-274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24144" y="2411760"/>
            <a:ext cx="4824536" cy="528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8769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6600" dirty="0"/>
              <a:t>Key concept: Levelization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72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Levelization?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77900" y="2603500"/>
            <a:ext cx="14287500" cy="621697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Concise way to lay out dependent items</a:t>
            </a:r>
          </a:p>
          <a:p>
            <a:r>
              <a:rPr lang="en-GB" dirty="0" smtClean="0"/>
              <a:t>Intuitive to understand without displaying all the details</a:t>
            </a:r>
          </a:p>
          <a:p>
            <a:r>
              <a:rPr lang="en-GB" dirty="0" smtClean="0"/>
              <a:t>Details can be displayed when needed</a:t>
            </a:r>
          </a:p>
          <a:p>
            <a:r>
              <a:rPr lang="en-GB" dirty="0" smtClean="0"/>
              <a:t>Ideal for manipulating containment structures</a:t>
            </a:r>
          </a:p>
          <a:p>
            <a:r>
              <a:rPr lang="en-GB" dirty="0" smtClean="0"/>
              <a:t>Exposes cycles in a way that makes them tractable</a:t>
            </a:r>
          </a:p>
          <a:p>
            <a:r>
              <a:rPr lang="en-GB" dirty="0" smtClean="0"/>
              <a:t>Supports the presentation of other patterns, e.g. cohesive or disconnected clusters</a:t>
            </a:r>
          </a:p>
          <a:p>
            <a:r>
              <a:rPr lang="en-GB" b="1" i="1" dirty="0" smtClean="0">
                <a:solidFill>
                  <a:schemeClr val="accent1"/>
                </a:solidFill>
              </a:rPr>
              <a:t>Makes structural manipulation possible</a:t>
            </a:r>
            <a:endParaRPr lang="en-US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1411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6600" dirty="0" smtClean="0">
                <a:solidFill>
                  <a:srgbClr val="FFFFFF"/>
                </a:solidFill>
                <a:latin typeface="Lucida Grande"/>
                <a:sym typeface="Lucida Grande" charset="0"/>
              </a:rPr>
              <a:t>About Structure101 Inc.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527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15232" y="2123728"/>
            <a:ext cx="14257584" cy="2952328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Layout + goal</a:t>
            </a:r>
          </a:p>
          <a:p>
            <a:r>
              <a:rPr lang="en-GB" dirty="0" smtClean="0"/>
              <a:t>Items on the bottom row depend on nothing</a:t>
            </a:r>
          </a:p>
          <a:p>
            <a:r>
              <a:rPr lang="en-GB" dirty="0" smtClean="0"/>
              <a:t>Items on every other row depend on at least one item on the row below</a:t>
            </a:r>
          </a:p>
          <a:p>
            <a:r>
              <a:rPr lang="en-GB" dirty="0" smtClean="0"/>
              <a:t>Much dependency information without displaying all dependencies</a:t>
            </a:r>
          </a:p>
          <a:p>
            <a:r>
              <a:rPr lang="en-GB" dirty="0" smtClean="0"/>
              <a:t>Selectively show dependencies as needed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48" y="5252022"/>
            <a:ext cx="3528392" cy="3201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71" y="5252022"/>
            <a:ext cx="3511305" cy="3201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own Arrow 5"/>
          <p:cNvSpPr/>
          <p:nvPr/>
        </p:nvSpPr>
        <p:spPr bwMode="auto">
          <a:xfrm>
            <a:off x="2007320" y="5252022"/>
            <a:ext cx="864096" cy="3201256"/>
          </a:xfrm>
          <a:prstGeom prst="downArrow">
            <a:avLst/>
          </a:prstGeom>
          <a:solidFill>
            <a:schemeClr val="tx1"/>
          </a:solidFill>
          <a:ln w="12700" cap="flat" cmpd="sng" algn="ctr">
            <a:solidFill>
              <a:schemeClr val="bg2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b="1" spc="1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/>
              </a:rPr>
              <a:t>D</a:t>
            </a:r>
            <a:r>
              <a:rPr kumimoji="0" lang="en-GB" sz="2400" b="1" i="0" u="none" strike="noStrike" spc="100" normalizeH="0" baseline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/>
                <a:sym typeface="Helvetica Neue Light" charset="0"/>
              </a:rPr>
              <a:t>ependencies</a:t>
            </a:r>
            <a:endParaRPr kumimoji="0" lang="en-US" sz="2400" b="1" i="0" u="none" strike="noStrike" spc="100" normalizeH="0" baseline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/>
              </a:solidFill>
              <a:effectLst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1395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52" y="1619672"/>
            <a:ext cx="15265696" cy="6370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Levelization</a:t>
            </a:r>
            <a:br>
              <a:rPr lang="en-GB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701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42" y="1475656"/>
            <a:ext cx="14840997" cy="63367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own Arrow 4"/>
          <p:cNvSpPr/>
          <p:nvPr/>
        </p:nvSpPr>
        <p:spPr bwMode="auto">
          <a:xfrm>
            <a:off x="135112" y="1475657"/>
            <a:ext cx="864096" cy="6336704"/>
          </a:xfrm>
          <a:prstGeom prst="downArrow">
            <a:avLst/>
          </a:prstGeom>
          <a:solidFill>
            <a:schemeClr val="tx1"/>
          </a:solidFill>
          <a:ln w="12700" cap="flat" cmpd="sng" algn="ctr">
            <a:solidFill>
              <a:schemeClr val="bg2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b="1" spc="1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/>
              </a:rPr>
              <a:t>D</a:t>
            </a:r>
            <a:r>
              <a:rPr kumimoji="0" lang="en-GB" sz="2400" b="1" i="0" u="none" strike="noStrike" spc="100" normalizeH="0" baseline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/>
                <a:sym typeface="Helvetica Neue Light" charset="0"/>
              </a:rPr>
              <a:t>ependencies</a:t>
            </a:r>
            <a:endParaRPr kumimoji="0" lang="en-US" sz="2400" b="1" i="0" u="none" strike="noStrike" spc="100" normalizeH="0" baseline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/>
              </a:solidFill>
              <a:effectLst/>
              <a:sym typeface="Helvetica Neue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6711" y="3635896"/>
            <a:ext cx="3475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 err="1" smtClean="0">
                <a:solidFill>
                  <a:schemeClr val="accent6"/>
                </a:solidFill>
              </a:rPr>
              <a:t>Levelizable</a:t>
            </a:r>
            <a:endParaRPr lang="en-US" sz="4800" b="1" dirty="0">
              <a:solidFill>
                <a:schemeClr val="accent6"/>
              </a:solidFill>
            </a:endParaRPr>
          </a:p>
        </p:txBody>
      </p:sp>
      <p:pic>
        <p:nvPicPr>
          <p:cNvPr id="7" name="Picture 3" descr="C:\Users\Chris\AppData\Local\Microsoft\Windows\Temporary Internet Files\Content.IE5\XT0M5073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656" y="3683866"/>
            <a:ext cx="843565" cy="84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Levelization</a:t>
            </a:r>
            <a:br>
              <a:rPr lang="en-GB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5558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Levelization</a:t>
            </a:r>
            <a:br>
              <a:rPr lang="en-GB" dirty="0" smtClean="0"/>
            </a:br>
            <a:r>
              <a:rPr lang="en-GB" sz="4800" dirty="0" smtClean="0">
                <a:solidFill>
                  <a:schemeClr val="accent1"/>
                </a:solidFill>
              </a:rPr>
              <a:t>“</a:t>
            </a:r>
            <a:r>
              <a:rPr lang="en-GB" sz="4800" dirty="0">
                <a:solidFill>
                  <a:schemeClr val="accent1"/>
                </a:solidFill>
              </a:rPr>
              <a:t>Minimum Feedback Set (MFS)”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900" y="2603500"/>
            <a:ext cx="7798172" cy="53594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Cyclic dependencies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smtClean="0"/>
              <a:t>Smallest </a:t>
            </a:r>
            <a:r>
              <a:rPr lang="en-GB" dirty="0"/>
              <a:t>set of upward dependencies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Main flow of dependencies is still </a:t>
            </a:r>
            <a:r>
              <a:rPr lang="en-GB" dirty="0" smtClean="0"/>
              <a:t>clear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371" y="3779912"/>
            <a:ext cx="3973264" cy="36407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1736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328" y="1785938"/>
            <a:ext cx="11925300" cy="5572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Levelizing the </a:t>
            </a:r>
            <a:r>
              <a:rPr lang="en-GB" dirty="0" err="1"/>
              <a:t>unlevelizable</a:t>
            </a:r>
            <a:r>
              <a:rPr lang="en-GB" dirty="0" smtClean="0"/>
              <a:t/>
            </a:r>
            <a:br>
              <a:rPr lang="en-GB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065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356" y="1785938"/>
            <a:ext cx="11925300" cy="5572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312478" y="4466893"/>
            <a:ext cx="3475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 err="1" smtClean="0">
                <a:solidFill>
                  <a:schemeClr val="accent6"/>
                </a:solidFill>
              </a:rPr>
              <a:t>Levelizable</a:t>
            </a:r>
            <a:endParaRPr lang="en-US" sz="4800" b="1" dirty="0">
              <a:solidFill>
                <a:schemeClr val="accent6"/>
              </a:solidFill>
            </a:endParaRPr>
          </a:p>
        </p:txBody>
      </p:sp>
      <p:pic>
        <p:nvPicPr>
          <p:cNvPr id="4" name="Picture 4" descr="C:\Users\Chris\AppData\Local\Microsoft\Windows\Temporary Internet Files\Content.IE5\XT0M5073\MC900432537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6894" y="4466144"/>
            <a:ext cx="831746" cy="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Levelizing the </a:t>
            </a:r>
            <a:r>
              <a:rPr lang="en-GB" dirty="0" err="1"/>
              <a:t>unlevelizable</a:t>
            </a:r>
            <a:r>
              <a:rPr lang="en-GB" dirty="0" smtClean="0"/>
              <a:t/>
            </a:r>
            <a:br>
              <a:rPr lang="en-GB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0890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482" y="539552"/>
            <a:ext cx="6832102" cy="4406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464" y="5863107"/>
            <a:ext cx="12553950" cy="2638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623346" y="6804248"/>
            <a:ext cx="3475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 err="1" smtClean="0">
                <a:solidFill>
                  <a:schemeClr val="accent6"/>
                </a:solidFill>
              </a:rPr>
              <a:t>Levelizable</a:t>
            </a:r>
            <a:endParaRPr lang="en-US" sz="4800" b="1" dirty="0">
              <a:solidFill>
                <a:schemeClr val="accent6"/>
              </a:solidFill>
            </a:endParaRPr>
          </a:p>
        </p:txBody>
      </p:sp>
      <p:pic>
        <p:nvPicPr>
          <p:cNvPr id="6" name="Picture 3" descr="C:\Users\Chris\AppData\Local\Microsoft\Windows\Temporary Internet Files\Content.IE5\XT0M5073\MC90044131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9291" y="6852218"/>
            <a:ext cx="843565" cy="84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87240" y="542454"/>
            <a:ext cx="6480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dirty="0" smtClean="0">
                <a:solidFill>
                  <a:schemeClr val="accent1"/>
                </a:solidFill>
              </a:rPr>
              <a:t>“Tangle” - </a:t>
            </a:r>
            <a:r>
              <a:rPr lang="en-GB" sz="3200" dirty="0" smtClean="0"/>
              <a:t>Every vertex reachable from every other vertex</a:t>
            </a:r>
            <a:endParaRPr lang="en-US" sz="32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9580439" y="1583668"/>
            <a:ext cx="1211204" cy="511256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696892" y="3419872"/>
            <a:ext cx="1455444" cy="3801939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0755155" y="4283968"/>
            <a:ext cx="1261277" cy="3449126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1334762" y="4572000"/>
            <a:ext cx="1401750" cy="3123783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76" y="1921352"/>
            <a:ext cx="6472595" cy="3024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4" name="Straight Arrow Connector 33"/>
          <p:cNvCxnSpPr/>
          <p:nvPr/>
        </p:nvCxnSpPr>
        <p:spPr>
          <a:xfrm>
            <a:off x="6543824" y="4139952"/>
            <a:ext cx="2232248" cy="0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311576" y="3123129"/>
            <a:ext cx="2369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err="1" smtClean="0">
                <a:solidFill>
                  <a:schemeClr val="accent6"/>
                </a:solidFill>
              </a:rPr>
              <a:t>Levelizable</a:t>
            </a:r>
            <a:endParaRPr lang="en-US" sz="3200" b="1" dirty="0">
              <a:solidFill>
                <a:schemeClr val="accent6"/>
              </a:solidFill>
            </a:endParaRPr>
          </a:p>
        </p:txBody>
      </p:sp>
      <p:pic>
        <p:nvPicPr>
          <p:cNvPr id="41" name="Picture 4" descr="C:\Users\Chris\AppData\Local\Microsoft\Windows\Temporary Internet Files\Content.IE5\XT0M5073\MC90043253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255" y="3195137"/>
            <a:ext cx="449633" cy="44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9436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ctrTitle"/>
          </p:nvPr>
        </p:nvSpPr>
        <p:spPr>
          <a:xfrm>
            <a:off x="1219200" y="2840038"/>
            <a:ext cx="13817600" cy="1960562"/>
          </a:xfrm>
        </p:spPr>
        <p:txBody>
          <a:bodyPr/>
          <a:lstStyle/>
          <a:p>
            <a:r>
              <a:rPr lang="en-US" dirty="0" smtClean="0"/>
              <a:t>Structure101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219200" y="5181600"/>
            <a:ext cx="11379200" cy="2336800"/>
          </a:xfrm>
        </p:spPr>
        <p:txBody>
          <a:bodyPr/>
          <a:lstStyle/>
          <a:p>
            <a:pPr algn="l"/>
            <a:r>
              <a:rPr lang="en-GB" dirty="0" smtClean="0"/>
              <a:t>Making it real</a:t>
            </a:r>
          </a:p>
        </p:txBody>
      </p:sp>
      <p:pic>
        <p:nvPicPr>
          <p:cNvPr id="5" name="Picture 2" descr="http://www.headwaysoftware.com/images/RopeCoil-274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24144" y="2411760"/>
            <a:ext cx="4824536" cy="528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1184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it Real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6600" dirty="0" smtClean="0">
                <a:solidFill>
                  <a:srgbClr val="FFFFFF"/>
                </a:solidFill>
                <a:latin typeface="Lucida Grande"/>
                <a:sym typeface="Lucida Grande" charset="0"/>
              </a:rPr>
              <a:t>Structure101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528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904" y="1907703"/>
            <a:ext cx="6912768" cy="5979368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99208" y="251520"/>
            <a:ext cx="14287500" cy="2286000"/>
          </a:xfrm>
        </p:spPr>
        <p:txBody>
          <a:bodyPr/>
          <a:lstStyle/>
          <a:p>
            <a:r>
              <a:rPr lang="en-GB" dirty="0" smtClean="0"/>
              <a:t>The Levelized Structure Map (LSM)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77900" y="2957016"/>
            <a:ext cx="7006084" cy="5359400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Designed specifically for </a:t>
            </a:r>
            <a:r>
              <a:rPr lang="en-GB" i="1" dirty="0" smtClean="0">
                <a:solidFill>
                  <a:schemeClr val="accent1">
                    <a:lumMod val="75000"/>
                  </a:schemeClr>
                </a:solidFill>
              </a:rPr>
              <a:t>containment modelling</a:t>
            </a:r>
          </a:p>
          <a:p>
            <a:r>
              <a:rPr lang="en-GB" i="1" dirty="0" smtClean="0">
                <a:solidFill>
                  <a:schemeClr val="accent1">
                    <a:lumMod val="75000"/>
                  </a:schemeClr>
                </a:solidFill>
              </a:rPr>
              <a:t>Expand/collapse</a:t>
            </a:r>
            <a:r>
              <a:rPr lang="en-GB" dirty="0" smtClean="0"/>
              <a:t> depth of scope</a:t>
            </a:r>
          </a:p>
          <a:p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Auto-groups</a:t>
            </a:r>
            <a:r>
              <a:rPr lang="en-GB" dirty="0"/>
              <a:t> tangles, cohesive clusters, disconnected clusters</a:t>
            </a:r>
          </a:p>
          <a:p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Filter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dirty="0"/>
              <a:t>items and dependencies to reduce noise</a:t>
            </a:r>
          </a:p>
          <a:p>
            <a:r>
              <a:rPr lang="en-GB" dirty="0" smtClean="0"/>
              <a:t>Can </a:t>
            </a:r>
            <a:r>
              <a:rPr lang="en-GB" dirty="0"/>
              <a:t>be manipulated </a:t>
            </a:r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interactively or automatically</a:t>
            </a:r>
            <a:r>
              <a:rPr lang="en-GB" dirty="0"/>
              <a:t> to create well-structured containment model</a:t>
            </a:r>
          </a:p>
          <a:p>
            <a:r>
              <a:rPr lang="en-GB" i="1" dirty="0" smtClean="0">
                <a:solidFill>
                  <a:schemeClr val="accent1">
                    <a:lumMod val="75000"/>
                  </a:schemeClr>
                </a:solidFill>
              </a:rPr>
              <a:t>Items </a:t>
            </a:r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are </a:t>
            </a:r>
            <a:r>
              <a:rPr lang="en-GB" i="1" u="sng" dirty="0">
                <a:solidFill>
                  <a:schemeClr val="accent1">
                    <a:lumMod val="75000"/>
                  </a:schemeClr>
                </a:solidFill>
              </a:rPr>
              <a:t>always</a:t>
            </a:r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 levelized at every scope and after every </a:t>
            </a:r>
            <a:r>
              <a:rPr lang="en-GB" i="1" dirty="0" smtClean="0">
                <a:solidFill>
                  <a:schemeClr val="accent1">
                    <a:lumMod val="75000"/>
                  </a:schemeClr>
                </a:solidFill>
              </a:rPr>
              <a:t>change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305" y="3485356"/>
            <a:ext cx="7941327" cy="43924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576" y="2693268"/>
            <a:ext cx="2209800" cy="2343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8327922" y="4208744"/>
            <a:ext cx="7435953" cy="293500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747023" y="5799420"/>
            <a:ext cx="6007202" cy="129670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918598" y="6094695"/>
            <a:ext cx="2082902" cy="77283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1290198" y="4561170"/>
            <a:ext cx="1559027" cy="120145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785123" y="5932770"/>
            <a:ext cx="3244952" cy="116335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2080772" y="6351870"/>
            <a:ext cx="2644877" cy="32515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pic>
        <p:nvPicPr>
          <p:cNvPr id="1026" name="Picture 2" descr="http://127.0.0.1:27094/help/Content/Resources/Images/image5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29" t="9153" r="18162" b="39974"/>
          <a:stretch/>
        </p:blipFill>
        <p:spPr bwMode="auto">
          <a:xfrm>
            <a:off x="8416032" y="2987824"/>
            <a:ext cx="3378630" cy="402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13600608" y="2915816"/>
            <a:ext cx="1800200" cy="165618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488040" y="4499992"/>
            <a:ext cx="0" cy="252028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1584384" y="4644008"/>
            <a:ext cx="8384" cy="100811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9199736" y="5940152"/>
            <a:ext cx="8384" cy="100811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0216232" y="6228184"/>
            <a:ext cx="8384" cy="57606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5643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animBg="1"/>
      <p:bldP spid="3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69B09BA-86ED-4AA2-90C1-0C84311E8FEF" descr="4E702158-15FF-48AC-8795-05FB3434161E@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176" y="323528"/>
            <a:ext cx="5350549" cy="7096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Structure101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77900" y="2603500"/>
            <a:ext cx="8446244" cy="5359400"/>
          </a:xfrm>
        </p:spPr>
        <p:txBody>
          <a:bodyPr anchor="t"/>
          <a:lstStyle/>
          <a:p>
            <a:r>
              <a:rPr lang="en-GB" dirty="0" smtClean="0"/>
              <a:t>Since 2000/2007</a:t>
            </a:r>
          </a:p>
          <a:p>
            <a:r>
              <a:rPr lang="en-GB" dirty="0" smtClean="0"/>
              <a:t>Team in Ireland, France, India, Spain, Canada, …</a:t>
            </a:r>
          </a:p>
          <a:p>
            <a:r>
              <a:rPr lang="en-GB" dirty="0" err="1" smtClean="0"/>
              <a:t>Web+channel</a:t>
            </a:r>
            <a:r>
              <a:rPr lang="en-GB" dirty="0" smtClean="0"/>
              <a:t> sales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3528600" y="7085109"/>
            <a:ext cx="1592374" cy="1368152"/>
            <a:chOff x="13528600" y="7085109"/>
            <a:chExt cx="1592374" cy="1368152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5" name="Oval 4"/>
            <p:cNvSpPr/>
            <p:nvPr/>
          </p:nvSpPr>
          <p:spPr bwMode="auto">
            <a:xfrm>
              <a:off x="13528600" y="7085109"/>
              <a:ext cx="1592374" cy="136815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pic>
          <p:nvPicPr>
            <p:cNvPr id="6148" name="Picture 4" descr="logo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52636" y="7307222"/>
              <a:ext cx="952500" cy="923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46" name="Picture 2" descr="logo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8400" y="7085110"/>
            <a:ext cx="1450241" cy="1368152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9784184" y="7085109"/>
            <a:ext cx="1592374" cy="1368152"/>
            <a:chOff x="9784184" y="7085109"/>
            <a:chExt cx="1592374" cy="1368152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10" name="Oval 9"/>
            <p:cNvSpPr/>
            <p:nvPr/>
          </p:nvSpPr>
          <p:spPr bwMode="auto">
            <a:xfrm>
              <a:off x="9784184" y="7085109"/>
              <a:ext cx="1592374" cy="136815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pic>
          <p:nvPicPr>
            <p:cNvPr id="6150" name="Picture 6" descr="logo imag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4121" y="7292935"/>
              <a:ext cx="9525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3591496" y="7020272"/>
            <a:ext cx="47525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“Structure101 shaved </a:t>
            </a:r>
            <a:r>
              <a:rPr lang="en-US" sz="2400" i="1" dirty="0"/>
              <a:t>months of calendar time and man years of effort off the </a:t>
            </a:r>
            <a:r>
              <a:rPr lang="en-US" sz="2400" i="1" dirty="0" smtClean="0"/>
              <a:t>project”</a:t>
            </a:r>
            <a:endParaRPr lang="en-US" sz="2400" i="1" dirty="0"/>
          </a:p>
          <a:p>
            <a:r>
              <a:rPr lang="en-US" sz="2400" dirty="0"/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Bill Jackson,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Netflix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0628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581" y="2769096"/>
            <a:ext cx="6912768" cy="5979368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4344" y="2982626"/>
            <a:ext cx="4756288" cy="2630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Architecture 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900" y="2411760"/>
            <a:ext cx="7870180" cy="6192688"/>
          </a:xfrm>
        </p:spPr>
        <p:txBody>
          <a:bodyPr>
            <a:normAutofit fontScale="70000" lnSpcReduction="20000"/>
          </a:bodyPr>
          <a:lstStyle/>
          <a:p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Communicate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dirty="0"/>
              <a:t>important aspects of model with team</a:t>
            </a:r>
          </a:p>
          <a:p>
            <a:r>
              <a:rPr lang="en-GB" i="1" dirty="0" smtClean="0">
                <a:solidFill>
                  <a:schemeClr val="accent1">
                    <a:lumMod val="75000"/>
                  </a:schemeClr>
                </a:solidFill>
              </a:rPr>
              <a:t>Define </a:t>
            </a:r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rules </a:t>
            </a:r>
            <a:r>
              <a:rPr lang="en-GB" dirty="0"/>
              <a:t>for a containment model</a:t>
            </a:r>
          </a:p>
          <a:p>
            <a:r>
              <a:rPr lang="en-GB" dirty="0" smtClean="0"/>
              <a:t>Cells </a:t>
            </a:r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map</a:t>
            </a:r>
            <a:r>
              <a:rPr lang="en-GB" dirty="0"/>
              <a:t> to code by patterns</a:t>
            </a:r>
          </a:p>
          <a:p>
            <a:r>
              <a:rPr lang="en-GB" dirty="0"/>
              <a:t>Dependencies </a:t>
            </a:r>
            <a:r>
              <a:rPr lang="en-GB" i="1" u="sng" dirty="0">
                <a:solidFill>
                  <a:schemeClr val="accent1"/>
                </a:solidFill>
              </a:rPr>
              <a:t>should</a:t>
            </a:r>
            <a:r>
              <a:rPr lang="en-GB" dirty="0"/>
              <a:t> flow down</a:t>
            </a:r>
          </a:p>
          <a:p>
            <a:r>
              <a:rPr lang="en-GB" dirty="0" smtClean="0"/>
              <a:t>Cell </a:t>
            </a:r>
            <a:r>
              <a:rPr lang="en-GB" dirty="0"/>
              <a:t>positioning expresses </a:t>
            </a:r>
            <a:r>
              <a:rPr lang="en-GB" i="1" u="sng" dirty="0">
                <a:solidFill>
                  <a:schemeClr val="accent1"/>
                </a:solidFill>
              </a:rPr>
              <a:t>many</a:t>
            </a:r>
            <a:r>
              <a:rPr lang="en-GB" dirty="0"/>
              <a:t> rules, visually, intuitively</a:t>
            </a:r>
          </a:p>
          <a:p>
            <a:r>
              <a:rPr lang="en-GB" dirty="0"/>
              <a:t>Can have </a:t>
            </a:r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many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dirty="0"/>
              <a:t>diagrams</a:t>
            </a:r>
          </a:p>
          <a:p>
            <a:r>
              <a:rPr lang="en-GB" i="1" u="sng" dirty="0" smtClean="0">
                <a:solidFill>
                  <a:schemeClr val="accent1">
                    <a:lumMod val="75000"/>
                  </a:schemeClr>
                </a:solidFill>
              </a:rPr>
              <a:t>You</a:t>
            </a:r>
            <a:r>
              <a:rPr lang="en-GB" i="1" dirty="0" smtClean="0">
                <a:solidFill>
                  <a:schemeClr val="accent1">
                    <a:lumMod val="75000"/>
                  </a:schemeClr>
                </a:solidFill>
              </a:rPr>
              <a:t> define layering and visibility – not changed automatically</a:t>
            </a:r>
          </a:p>
          <a:p>
            <a:r>
              <a:rPr lang="en-GB" dirty="0" smtClean="0"/>
              <a:t>Used to </a:t>
            </a:r>
            <a:r>
              <a:rPr lang="en-GB" i="1" dirty="0" smtClean="0">
                <a:solidFill>
                  <a:schemeClr val="accent1">
                    <a:lumMod val="75000"/>
                  </a:schemeClr>
                </a:solidFill>
              </a:rPr>
              <a:t>check</a:t>
            </a:r>
            <a:r>
              <a:rPr lang="en-GB" dirty="0" smtClean="0"/>
              <a:t> code changes at edit and build times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224" y="4209256"/>
            <a:ext cx="5029200" cy="4352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8369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0" y="241300"/>
            <a:ext cx="14134876" cy="2286000"/>
          </a:xfrm>
        </p:spPr>
        <p:txBody>
          <a:bodyPr/>
          <a:lstStyle/>
          <a:p>
            <a:r>
              <a:rPr lang="en-GB" i="1" dirty="0" smtClean="0">
                <a:solidFill>
                  <a:schemeClr val="accent1">
                    <a:lumMod val="75000"/>
                  </a:schemeClr>
                </a:solidFill>
              </a:rPr>
              <a:t>Step 1:</a:t>
            </a:r>
            <a:r>
              <a:rPr lang="en-GB" dirty="0" smtClean="0"/>
              <a:t> Discover and define your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900" y="2627784"/>
            <a:ext cx="14287500" cy="5359400"/>
          </a:xfrm>
        </p:spPr>
        <p:txBody>
          <a:bodyPr>
            <a:normAutofit/>
          </a:bodyPr>
          <a:lstStyle/>
          <a:p>
            <a:r>
              <a:rPr lang="en-GB" i="1" dirty="0" smtClean="0">
                <a:solidFill>
                  <a:schemeClr val="accent1">
                    <a:lumMod val="75000"/>
                  </a:schemeClr>
                </a:solidFill>
              </a:rPr>
              <a:t>Bootstrap step</a:t>
            </a:r>
          </a:p>
          <a:p>
            <a:r>
              <a:rPr lang="en-GB" dirty="0" smtClean="0"/>
              <a:t>Use </a:t>
            </a:r>
            <a:r>
              <a:rPr lang="en-GB" i="1" u="sng" dirty="0" smtClean="0">
                <a:solidFill>
                  <a:schemeClr val="accent1">
                    <a:lumMod val="75000"/>
                  </a:schemeClr>
                </a:solidFill>
              </a:rPr>
              <a:t>LSM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dirty="0" smtClean="0"/>
              <a:t>to create “well-structured containment model”</a:t>
            </a:r>
          </a:p>
          <a:p>
            <a:pPr lvl="1"/>
            <a:r>
              <a:rPr lang="en-GB" dirty="0" smtClean="0"/>
              <a:t>Get “Fat” and “Tangles” close to zero</a:t>
            </a:r>
          </a:p>
          <a:p>
            <a:r>
              <a:rPr lang="en-GB" dirty="0" smtClean="0"/>
              <a:t>Use the </a:t>
            </a:r>
            <a:r>
              <a:rPr lang="en-GB" i="1" u="sng" dirty="0" smtClean="0">
                <a:solidFill>
                  <a:schemeClr val="accent1">
                    <a:lumMod val="75000"/>
                  </a:schemeClr>
                </a:solidFill>
              </a:rPr>
              <a:t>Architecture diagrams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dirty="0" smtClean="0"/>
              <a:t>to define dependency rules for your model</a:t>
            </a:r>
          </a:p>
          <a:p>
            <a:r>
              <a:rPr lang="en-GB" dirty="0" smtClean="0"/>
              <a:t>Share your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8263408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Step </a:t>
            </a:r>
            <a:r>
              <a:rPr lang="en-GB" i="1" dirty="0" smtClean="0">
                <a:solidFill>
                  <a:schemeClr val="accent1">
                    <a:lumMod val="75000"/>
                  </a:schemeClr>
                </a:solidFill>
              </a:rPr>
              <a:t>2:</a:t>
            </a:r>
            <a:r>
              <a:rPr lang="en-GB" dirty="0" smtClean="0"/>
              <a:t> </a:t>
            </a:r>
            <a:r>
              <a:rPr lang="en-GB" dirty="0"/>
              <a:t>Architecture-guided </a:t>
            </a:r>
            <a:r>
              <a:rPr lang="en-GB" dirty="0" smtClean="0"/>
              <a:t>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68" y="2603500"/>
            <a:ext cx="8064896" cy="5832604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Communicate</a:t>
            </a:r>
          </a:p>
          <a:p>
            <a:pPr lvl="1"/>
            <a:r>
              <a:rPr lang="en-GB" dirty="0" smtClean="0"/>
              <a:t>Compile-time checking</a:t>
            </a:r>
          </a:p>
          <a:p>
            <a:pPr lvl="1"/>
            <a:r>
              <a:rPr lang="en-GB" dirty="0" smtClean="0"/>
              <a:t>Build-time checking</a:t>
            </a:r>
          </a:p>
          <a:p>
            <a:pPr lvl="1"/>
            <a:r>
              <a:rPr lang="en-GB" dirty="0" smtClean="0"/>
              <a:t>Reporting</a:t>
            </a:r>
          </a:p>
          <a:p>
            <a:r>
              <a:rPr lang="en-GB" dirty="0" smtClean="0"/>
              <a:t>Evolve </a:t>
            </a:r>
          </a:p>
          <a:p>
            <a:pPr lvl="1"/>
            <a:r>
              <a:rPr lang="en-GB" dirty="0" smtClean="0"/>
              <a:t>Update architecture when required</a:t>
            </a:r>
          </a:p>
          <a:p>
            <a:pPr lvl="1"/>
            <a:r>
              <a:rPr lang="en-GB" dirty="0" smtClean="0"/>
              <a:t>Adjust architecture ahead of development</a:t>
            </a:r>
            <a:endParaRPr lang="en-US" dirty="0"/>
          </a:p>
        </p:txBody>
      </p:sp>
      <p:pic>
        <p:nvPicPr>
          <p:cNvPr id="1026" name="F2AD64B5-6458-4199-AB37-914C616F2EAD" descr="Inline imag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232" y="1907704"/>
            <a:ext cx="3960440" cy="62566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10216232" y="2627784"/>
            <a:ext cx="1080120" cy="2376264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368360" y="3779912"/>
            <a:ext cx="2376264" cy="1512168"/>
            <a:chOff x="11368360" y="3779912"/>
            <a:chExt cx="2376264" cy="151216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11368360" y="4102266"/>
              <a:ext cx="2376264" cy="1189814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1440368" y="3779912"/>
              <a:ext cx="1368152" cy="72008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288240" y="4110476"/>
            <a:ext cx="3837690" cy="1973692"/>
            <a:chOff x="10288240" y="4110476"/>
            <a:chExt cx="3837690" cy="1973692"/>
          </a:xfrm>
        </p:grpSpPr>
        <p:grpSp>
          <p:nvGrpSpPr>
            <p:cNvPr id="7" name="Group 6"/>
            <p:cNvGrpSpPr/>
            <p:nvPr/>
          </p:nvGrpSpPr>
          <p:grpSpPr>
            <a:xfrm>
              <a:off x="10288240" y="4139952"/>
              <a:ext cx="1008112" cy="1944216"/>
              <a:chOff x="10288240" y="4139952"/>
              <a:chExt cx="1008112" cy="1944216"/>
            </a:xfrm>
          </p:grpSpPr>
          <p:sp>
            <p:nvSpPr>
              <p:cNvPr id="5" name="Rectangle 4"/>
              <p:cNvSpPr/>
              <p:nvPr/>
            </p:nvSpPr>
            <p:spPr bwMode="auto">
              <a:xfrm>
                <a:off x="10288240" y="4139952"/>
                <a:ext cx="288032" cy="1080120"/>
              </a:xfrm>
              <a:prstGeom prst="rect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10504264" y="5004048"/>
                <a:ext cx="792088" cy="1080120"/>
              </a:xfrm>
              <a:prstGeom prst="rect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2757778" y="4110476"/>
              <a:ext cx="1368152" cy="1973692"/>
              <a:chOff x="12757778" y="4110476"/>
              <a:chExt cx="1368152" cy="1973692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12757778" y="5220072"/>
                <a:ext cx="1296144" cy="864096"/>
              </a:xfrm>
              <a:prstGeom prst="rect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13621874" y="4110476"/>
                <a:ext cx="504056" cy="1080120"/>
              </a:xfrm>
              <a:prstGeom prst="rect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13456592" y="4788024"/>
                <a:ext cx="504056" cy="1080120"/>
              </a:xfrm>
              <a:prstGeom prst="rect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8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 bwMode="auto">
            <a:xfrm>
              <a:off x="11224344" y="5508104"/>
              <a:ext cx="1584176" cy="51244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</p:grpSp>
      <p:sp>
        <p:nvSpPr>
          <p:cNvPr id="20" name="Rectangle 19"/>
          <p:cNvSpPr/>
          <p:nvPr/>
        </p:nvSpPr>
        <p:spPr bwMode="auto">
          <a:xfrm>
            <a:off x="11224344" y="6084168"/>
            <a:ext cx="1512168" cy="208823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2736512" y="6084168"/>
            <a:ext cx="1440160" cy="172819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393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20" grpId="0" animBg="1"/>
      <p:bldP spid="2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Licensing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900" y="1979712"/>
            <a:ext cx="14287500" cy="6624736"/>
          </a:xfrm>
        </p:spPr>
        <p:txBody>
          <a:bodyPr>
            <a:normAutofit/>
          </a:bodyPr>
          <a:lstStyle/>
          <a:p>
            <a:r>
              <a:rPr lang="en-GB" dirty="0" smtClean="0"/>
              <a:t>Structure101 Studio</a:t>
            </a:r>
          </a:p>
          <a:p>
            <a:pPr lvl="1"/>
            <a:r>
              <a:rPr lang="en-GB" dirty="0" smtClean="0"/>
              <a:t>$1190 (per architect)</a:t>
            </a:r>
          </a:p>
          <a:p>
            <a:r>
              <a:rPr lang="en-GB" dirty="0" smtClean="0"/>
              <a:t>Structure101 Build</a:t>
            </a:r>
          </a:p>
          <a:p>
            <a:pPr lvl="1"/>
            <a:r>
              <a:rPr lang="en-GB" dirty="0" smtClean="0"/>
              <a:t>$1495 (per build server)</a:t>
            </a:r>
          </a:p>
          <a:p>
            <a:r>
              <a:rPr lang="en-GB" smtClean="0"/>
              <a:t>Plugins</a:t>
            </a:r>
            <a:endParaRPr lang="en-GB" dirty="0" smtClean="0"/>
          </a:p>
          <a:p>
            <a:pPr lvl="1"/>
            <a:r>
              <a:rPr lang="en-GB" dirty="0" smtClean="0"/>
              <a:t>Maven, </a:t>
            </a:r>
            <a:r>
              <a:rPr lang="en-GB" dirty="0" err="1" smtClean="0"/>
              <a:t>Sonarqube</a:t>
            </a:r>
            <a:r>
              <a:rPr lang="en-GB" dirty="0" smtClean="0"/>
              <a:t>, Hudson/Jenkins, Eclipse, IntelliJ</a:t>
            </a:r>
          </a:p>
          <a:p>
            <a:pPr lvl="1"/>
            <a:r>
              <a:rPr lang="en-GB" dirty="0" smtClean="0"/>
              <a:t>Structure101 </a:t>
            </a:r>
            <a:r>
              <a:rPr lang="en-GB" dirty="0" err="1" smtClean="0"/>
              <a:t>Webapp</a:t>
            </a:r>
            <a:endParaRPr lang="en-GB" dirty="0" smtClean="0"/>
          </a:p>
          <a:p>
            <a:pPr lvl="1"/>
            <a:r>
              <a:rPr lang="en-GB" dirty="0" smtClean="0"/>
              <a:t>No charge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6949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Structure?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When a codebase grows beyond a certain size, without a guiding architecture, developers start drowning in an expanding sea of source files</a:t>
            </a:r>
          </a:p>
          <a:p>
            <a:r>
              <a:rPr lang="en-GB" dirty="0" smtClean="0"/>
              <a:t>This is a huge, pervasive driver of cost which impacts all development activities</a:t>
            </a:r>
          </a:p>
          <a:p>
            <a:r>
              <a:rPr lang="en-GB" b="1" i="1" dirty="0" smtClean="0">
                <a:solidFill>
                  <a:schemeClr val="accent1">
                    <a:lumMod val="75000"/>
                  </a:schemeClr>
                </a:solidFill>
              </a:rPr>
              <a:t>Discovering defining an architecture for an existing code base is a much lower cost and risk than struggling on… or starting over</a:t>
            </a:r>
          </a:p>
          <a:p>
            <a:r>
              <a:rPr lang="en-GB" dirty="0" smtClean="0"/>
              <a:t>But this has required a new kind of tool </a:t>
            </a:r>
            <a:r>
              <a:rPr lang="en-GB" dirty="0" smtClean="0">
                <a:latin typeface="Calibri"/>
                <a:cs typeface="Calibri"/>
              </a:rPr>
              <a:t>→ </a:t>
            </a:r>
            <a:r>
              <a:rPr lang="en-GB" b="1" i="1" u="sng" dirty="0" smtClean="0">
                <a:solidFill>
                  <a:schemeClr val="accent1"/>
                </a:solidFill>
                <a:latin typeface="Calibri"/>
                <a:cs typeface="Calibri"/>
              </a:rPr>
              <a:t>Structure101</a:t>
            </a:r>
            <a:r>
              <a:rPr lang="en-GB" b="1" i="1" u="sng" dirty="0" smtClean="0">
                <a:solidFill>
                  <a:schemeClr val="accent1"/>
                </a:solidFill>
              </a:rPr>
              <a:t> 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19888" y="323528"/>
            <a:ext cx="87334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“Well-structured </a:t>
            </a:r>
            <a:r>
              <a:rPr lang="en-US" sz="2800" i="1" dirty="0"/>
              <a:t>software is delivered in half the time, </a:t>
            </a:r>
            <a:endParaRPr lang="en-US" sz="2800" i="1" dirty="0" smtClean="0"/>
          </a:p>
          <a:p>
            <a:r>
              <a:rPr lang="en-US" sz="2800" i="1" dirty="0" smtClean="0"/>
              <a:t>at </a:t>
            </a:r>
            <a:r>
              <a:rPr lang="en-US" sz="2800" i="1" dirty="0"/>
              <a:t>half the cost, with 8x less </a:t>
            </a:r>
            <a:r>
              <a:rPr lang="en-US" sz="2800" i="1" dirty="0" smtClean="0"/>
              <a:t>bugs”</a:t>
            </a:r>
            <a:endParaRPr lang="en-US" sz="2800" i="1" dirty="0"/>
          </a:p>
          <a:p>
            <a:r>
              <a:rPr lang="en-US" sz="2800" dirty="0"/>
              <a:t>US Air Force </a:t>
            </a:r>
            <a:r>
              <a:rPr lang="en-US" sz="2800" dirty="0" smtClean="0"/>
              <a:t>study.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07278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736" y="-274464"/>
            <a:ext cx="13253360" cy="9848722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File:MVC-Process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253" y="2427740"/>
            <a:ext cx="47625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SOA Metamodel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584" y="1844785"/>
            <a:ext cx="6791325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Architecture – organizing complexity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77900" y="2603500"/>
            <a:ext cx="7942188" cy="6144964"/>
          </a:xfrm>
        </p:spPr>
        <p:txBody>
          <a:bodyPr>
            <a:normAutofit/>
          </a:bodyPr>
          <a:lstStyle/>
          <a:p>
            <a:r>
              <a:rPr lang="en-GB" dirty="0"/>
              <a:t>Well organized containment model</a:t>
            </a:r>
          </a:p>
          <a:p>
            <a:r>
              <a:rPr lang="en-GB" dirty="0"/>
              <a:t>Inter-container dependency rules</a:t>
            </a:r>
          </a:p>
          <a:p>
            <a:r>
              <a:rPr lang="en-GB" dirty="0"/>
              <a:t>Real?</a:t>
            </a:r>
          </a:p>
          <a:p>
            <a:pPr lvl="1"/>
            <a:r>
              <a:rPr lang="en-GB" dirty="0"/>
              <a:t>Maps to </a:t>
            </a:r>
            <a:r>
              <a:rPr lang="en-GB" dirty="0" smtClean="0"/>
              <a:t>code</a:t>
            </a:r>
            <a:endParaRPr lang="en-GB" dirty="0"/>
          </a:p>
          <a:p>
            <a:pPr lvl="1"/>
            <a:r>
              <a:rPr lang="en-GB" dirty="0" smtClean="0"/>
              <a:t>Validated</a:t>
            </a:r>
            <a:endParaRPr lang="en-GB" dirty="0"/>
          </a:p>
        </p:txBody>
      </p:sp>
      <p:pic>
        <p:nvPicPr>
          <p:cNvPr id="11" name="Picture 10" descr="http://www.uml-diagrams.org/examples/package-diagrams-example-mode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28" y="3131840"/>
            <a:ext cx="5242498" cy="476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://cmp150fc.files.wordpress.com/2011/01/matlab-screencast-dependency-diagram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405" y="2627784"/>
            <a:ext cx="7469681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Radial Layout of Dependency Graph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577" y="2128340"/>
            <a:ext cx="7162800" cy="543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7270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3128E-7 2.77778E-7 L 0.20358 -0.256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79" y="-1283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3.05556E-6 L 0.3671 -0.1345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4" y="-673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7798E-6 5E-6 L 0.35265 -0.0323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32" y="-161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4379E-6 -1.38889E-6 L 0.30946 0.29149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73" y="1456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7798E-6 1.66667E-6 L 0.15777 0.36354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83" y="181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050" y="251520"/>
            <a:ext cx="14287500" cy="2286000"/>
          </a:xfrm>
        </p:spPr>
        <p:txBody>
          <a:bodyPr/>
          <a:lstStyle/>
          <a:p>
            <a:r>
              <a:rPr lang="en-GB" dirty="0" smtClean="0"/>
              <a:t>Real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240" y="2555776"/>
            <a:ext cx="7704856" cy="6048672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Map/blueprint for developers </a:t>
            </a:r>
          </a:p>
          <a:p>
            <a:r>
              <a:rPr lang="en-US" dirty="0"/>
              <a:t>Phased testing and release</a:t>
            </a:r>
          </a:p>
          <a:p>
            <a:r>
              <a:rPr lang="en-US" dirty="0" smtClean="0"/>
              <a:t>Divide </a:t>
            </a:r>
            <a:r>
              <a:rPr lang="en-US" dirty="0"/>
              <a:t>work across organizations, teams, individuals</a:t>
            </a:r>
          </a:p>
          <a:p>
            <a:r>
              <a:rPr lang="en-US" dirty="0" smtClean="0"/>
              <a:t>Modularity: interfaces + info hiding</a:t>
            </a:r>
            <a:endParaRPr lang="en-US" dirty="0"/>
          </a:p>
          <a:p>
            <a:r>
              <a:rPr lang="en-US" dirty="0"/>
              <a:t>Reuse or replace subsystems or layers</a:t>
            </a:r>
          </a:p>
          <a:p>
            <a:r>
              <a:rPr lang="en-US" dirty="0"/>
              <a:t>Impact/regression control</a:t>
            </a:r>
          </a:p>
          <a:p>
            <a:r>
              <a:rPr lang="en-US" dirty="0"/>
              <a:t>Help new </a:t>
            </a:r>
            <a:r>
              <a:rPr lang="en-US" dirty="0" smtClean="0"/>
              <a:t>developers</a:t>
            </a:r>
          </a:p>
          <a:p>
            <a:r>
              <a:rPr lang="en-US" dirty="0" smtClean="0"/>
              <a:t>…</a:t>
            </a:r>
            <a:endParaRPr lang="en-US" dirty="0"/>
          </a:p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Agile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Engineering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032" y="-274464"/>
            <a:ext cx="9577064" cy="9848722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http://www.uml-diagrams.org/examples/package-diagrams-example-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128" y="2411760"/>
            <a:ext cx="5242498" cy="476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1693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Controlling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New project</a:t>
            </a:r>
          </a:p>
          <a:p>
            <a:pPr lvl="1"/>
            <a:r>
              <a:rPr lang="en-GB" dirty="0" smtClean="0"/>
              <a:t>Define architecture that maps to the evolving codebase</a:t>
            </a:r>
          </a:p>
          <a:p>
            <a:pPr lvl="1"/>
            <a:r>
              <a:rPr lang="en-GB" dirty="0" smtClean="0"/>
              <a:t>Communicate, enforce, evolve</a:t>
            </a:r>
          </a:p>
          <a:p>
            <a:r>
              <a:rPr lang="en-GB" dirty="0" smtClean="0"/>
              <a:t>Existing codebase</a:t>
            </a:r>
          </a:p>
          <a:p>
            <a:pPr lvl="1"/>
            <a:r>
              <a:rPr lang="en-GB" b="1" i="1" u="sng" dirty="0" smtClean="0">
                <a:solidFill>
                  <a:schemeClr val="accent1"/>
                </a:solidFill>
              </a:rPr>
              <a:t>Discover</a:t>
            </a:r>
            <a:r>
              <a:rPr lang="en-GB" dirty="0" smtClean="0"/>
              <a:t>/define architecture that maps to the evolving codebase</a:t>
            </a:r>
          </a:p>
          <a:p>
            <a:pPr lvl="1"/>
            <a:r>
              <a:rPr lang="en-GB" dirty="0" smtClean="0"/>
              <a:t>Communicate, </a:t>
            </a:r>
            <a:r>
              <a:rPr lang="en-GB" dirty="0"/>
              <a:t>enforce, </a:t>
            </a:r>
            <a:r>
              <a:rPr lang="en-GB" dirty="0" smtClean="0"/>
              <a:t>evolve</a:t>
            </a:r>
            <a:endParaRPr lang="en-GB" dirty="0"/>
          </a:p>
        </p:txBody>
      </p:sp>
      <p:sp>
        <p:nvSpPr>
          <p:cNvPr id="4" name="Oval 3"/>
          <p:cNvSpPr/>
          <p:nvPr/>
        </p:nvSpPr>
        <p:spPr bwMode="auto">
          <a:xfrm>
            <a:off x="2223344" y="6012160"/>
            <a:ext cx="2016224" cy="1080120"/>
          </a:xfrm>
          <a:prstGeom prst="ellipse">
            <a:avLst/>
          </a:prstGeom>
          <a:noFill/>
          <a:ln w="1270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8421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Lucida Grande"/>
        <a:ea typeface="ヒラギノ角ゴ ProN W3"/>
        <a:cs typeface="ヒラギノ角ゴ ProN W3"/>
      </a:majorFont>
      <a:minorFont>
        <a:latin typeface="Optim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82E5">
                <a:alpha val="75000"/>
              </a:srgbClr>
            </a:gs>
            <a:gs pos="100000">
              <a:srgbClr val="0057E5">
                <a:alpha val="64999"/>
              </a:srgbClr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>
        <a:ln>
          <a:solidFill>
            <a:srgbClr val="C00000"/>
          </a:solidFill>
          <a:tailEnd type="arrow"/>
        </a:ln>
      </a:spPr>
      <a:bodyPr/>
      <a:lstStyle/>
      <a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a: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75775</TotalTime>
  <Pages>0</Pages>
  <Words>1466</Words>
  <Characters>0</Characters>
  <Application>Microsoft Macintosh PowerPoint</Application>
  <PresentationFormat>Custom</PresentationFormat>
  <Lines>0</Lines>
  <Paragraphs>322</Paragraphs>
  <Slides>53</Slides>
  <Notes>26</Notes>
  <HiddenSlides>17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Title &amp; Bullets</vt:lpstr>
      <vt:lpstr>Where’s my Architecture?</vt:lpstr>
      <vt:lpstr>Discovering/defining architecture</vt:lpstr>
      <vt:lpstr>Structure101 Overview</vt:lpstr>
      <vt:lpstr>PowerPoint Presentation</vt:lpstr>
      <vt:lpstr>Structure101</vt:lpstr>
      <vt:lpstr>Why Structure?</vt:lpstr>
      <vt:lpstr>Architecture – organizing complexity</vt:lpstr>
      <vt:lpstr>Real Architecture</vt:lpstr>
      <vt:lpstr>Controlling Architecture</vt:lpstr>
      <vt:lpstr>The structure of existing codebases</vt:lpstr>
      <vt:lpstr>PowerPoint Presentation</vt:lpstr>
      <vt:lpstr>What we have (raw material) </vt:lpstr>
      <vt:lpstr>What we have</vt:lpstr>
      <vt:lpstr>What we have</vt:lpstr>
      <vt:lpstr>What we have</vt:lpstr>
      <vt:lpstr>What do we need from an “architecture”?</vt:lpstr>
      <vt:lpstr>What do we need?</vt:lpstr>
      <vt:lpstr>What do we need?</vt:lpstr>
      <vt:lpstr>What do we need?</vt:lpstr>
      <vt:lpstr>Structure101 Overview</vt:lpstr>
      <vt:lpstr>PowerPoint Presentation</vt:lpstr>
      <vt:lpstr>Containment</vt:lpstr>
      <vt:lpstr>Containment creates  dependency</vt:lpstr>
      <vt:lpstr>Dependency creates complexity  Roger Sessions:</vt:lpstr>
      <vt:lpstr>Dependency is cumulative</vt:lpstr>
      <vt:lpstr>Cycles explode dependency</vt:lpstr>
      <vt:lpstr>So “well-structured containment” is…</vt:lpstr>
      <vt:lpstr>Structure101 Overview</vt:lpstr>
      <vt:lpstr>How do we get it?</vt:lpstr>
      <vt:lpstr>“Well-structured containment” is…</vt:lpstr>
      <vt:lpstr>Raw materials</vt:lpstr>
      <vt:lpstr>Using source files</vt:lpstr>
      <vt:lpstr>Using physical organization</vt:lpstr>
      <vt:lpstr>Draw on both implementation and existing physical organization</vt:lpstr>
      <vt:lpstr>Building containment from implementation up</vt:lpstr>
      <vt:lpstr>Restructuring physical organization</vt:lpstr>
      <vt:lpstr>Key concept: Levelization</vt:lpstr>
      <vt:lpstr>PowerPoint Presentation</vt:lpstr>
      <vt:lpstr>Why Levelization?</vt:lpstr>
      <vt:lpstr>Levelization</vt:lpstr>
      <vt:lpstr>Levelization </vt:lpstr>
      <vt:lpstr>Levelization </vt:lpstr>
      <vt:lpstr>Levelization “Minimum Feedback Set (MFS)”</vt:lpstr>
      <vt:lpstr>Levelizing the unlevelizable </vt:lpstr>
      <vt:lpstr>Levelizing the unlevelizable </vt:lpstr>
      <vt:lpstr>PowerPoint Presentation</vt:lpstr>
      <vt:lpstr>Structure101</vt:lpstr>
      <vt:lpstr>Making it Real</vt:lpstr>
      <vt:lpstr>The Levelized Structure Map (LSM)</vt:lpstr>
      <vt:lpstr>The Architecture Diagrams</vt:lpstr>
      <vt:lpstr>Step 1: Discover and define your architecture</vt:lpstr>
      <vt:lpstr>Step 2: Architecture-guided development</vt:lpstr>
      <vt:lpstr>Licensing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matters.</dc:title>
  <dc:creator>Chris</dc:creator>
  <cp:lastModifiedBy>e del</cp:lastModifiedBy>
  <cp:revision>616</cp:revision>
  <dcterms:modified xsi:type="dcterms:W3CDTF">2014-03-29T06:04:25Z</dcterms:modified>
</cp:coreProperties>
</file>